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2"/>
  </p:sldMasterIdLst>
  <p:notesMasterIdLst>
    <p:notesMasterId r:id="rId25"/>
  </p:notesMasterIdLst>
  <p:sldIdLst>
    <p:sldId id="257" r:id="rId3"/>
    <p:sldId id="258"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7" r:id="rId18"/>
    <p:sldId id="286" r:id="rId19"/>
    <p:sldId id="288" r:id="rId20"/>
    <p:sldId id="290" r:id="rId21"/>
    <p:sldId id="291" r:id="rId22"/>
    <p:sldId id="289" r:id="rId23"/>
    <p:sldId id="29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4" autoAdjust="0"/>
    <p:restoredTop sz="94711" autoAdjust="0"/>
  </p:normalViewPr>
  <p:slideViewPr>
    <p:cSldViewPr snapToGrid="0">
      <p:cViewPr varScale="1">
        <p:scale>
          <a:sx n="110" d="100"/>
          <a:sy n="110" d="100"/>
        </p:scale>
        <p:origin x="576"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2E4FBE-3D72-4FB3-B1B3-84D6CFBAD4D4}" type="datetimeFigureOut">
              <a:rPr lang="en-US" smtClean="0"/>
              <a:t>9/29/2016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59C1BE-BC86-48FD-959E-502E5009B9CA}" type="slidenum">
              <a:rPr lang="en-US" smtClean="0"/>
              <a:t>‹#›</a:t>
            </a:fld>
            <a:endParaRPr lang="en-US"/>
          </a:p>
        </p:txBody>
      </p:sp>
    </p:spTree>
    <p:extLst>
      <p:ext uri="{BB962C8B-B14F-4D97-AF65-F5344CB8AC3E}">
        <p14:creationId xmlns:p14="http://schemas.microsoft.com/office/powerpoint/2010/main" val="2367478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9C1BE-BC86-48FD-959E-502E5009B9CA}" type="slidenum">
              <a:rPr lang="en-US" smtClean="0"/>
              <a:t>2</a:t>
            </a:fld>
            <a:endParaRPr lang="en-US"/>
          </a:p>
        </p:txBody>
      </p:sp>
    </p:spTree>
    <p:extLst>
      <p:ext uri="{BB962C8B-B14F-4D97-AF65-F5344CB8AC3E}">
        <p14:creationId xmlns:p14="http://schemas.microsoft.com/office/powerpoint/2010/main" val="1184615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9C1BE-BC86-48FD-959E-502E5009B9CA}" type="slidenum">
              <a:rPr lang="en-US" smtClean="0"/>
              <a:t>11</a:t>
            </a:fld>
            <a:endParaRPr lang="en-US"/>
          </a:p>
        </p:txBody>
      </p:sp>
    </p:spTree>
    <p:extLst>
      <p:ext uri="{BB962C8B-B14F-4D97-AF65-F5344CB8AC3E}">
        <p14:creationId xmlns:p14="http://schemas.microsoft.com/office/powerpoint/2010/main" val="2295596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9C1BE-BC86-48FD-959E-502E5009B9CA}" type="slidenum">
              <a:rPr lang="en-US" smtClean="0"/>
              <a:t>12</a:t>
            </a:fld>
            <a:endParaRPr lang="en-US"/>
          </a:p>
        </p:txBody>
      </p:sp>
    </p:spTree>
    <p:extLst>
      <p:ext uri="{BB962C8B-B14F-4D97-AF65-F5344CB8AC3E}">
        <p14:creationId xmlns:p14="http://schemas.microsoft.com/office/powerpoint/2010/main" val="675450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9C1BE-BC86-48FD-959E-502E5009B9CA}" type="slidenum">
              <a:rPr lang="en-US" smtClean="0"/>
              <a:t>13</a:t>
            </a:fld>
            <a:endParaRPr lang="en-US"/>
          </a:p>
        </p:txBody>
      </p:sp>
    </p:spTree>
    <p:extLst>
      <p:ext uri="{BB962C8B-B14F-4D97-AF65-F5344CB8AC3E}">
        <p14:creationId xmlns:p14="http://schemas.microsoft.com/office/powerpoint/2010/main" val="23391438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9C1BE-BC86-48FD-959E-502E5009B9CA}" type="slidenum">
              <a:rPr lang="en-US" smtClean="0"/>
              <a:t>14</a:t>
            </a:fld>
            <a:endParaRPr lang="en-US"/>
          </a:p>
        </p:txBody>
      </p:sp>
    </p:spTree>
    <p:extLst>
      <p:ext uri="{BB962C8B-B14F-4D97-AF65-F5344CB8AC3E}">
        <p14:creationId xmlns:p14="http://schemas.microsoft.com/office/powerpoint/2010/main" val="42380873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9C1BE-BC86-48FD-959E-502E5009B9CA}" type="slidenum">
              <a:rPr lang="en-US" smtClean="0"/>
              <a:t>15</a:t>
            </a:fld>
            <a:endParaRPr lang="en-US"/>
          </a:p>
        </p:txBody>
      </p:sp>
    </p:spTree>
    <p:extLst>
      <p:ext uri="{BB962C8B-B14F-4D97-AF65-F5344CB8AC3E}">
        <p14:creationId xmlns:p14="http://schemas.microsoft.com/office/powerpoint/2010/main" val="9660950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9C1BE-BC86-48FD-959E-502E5009B9CA}" type="slidenum">
              <a:rPr lang="en-US" smtClean="0"/>
              <a:t>16</a:t>
            </a:fld>
            <a:endParaRPr lang="en-US"/>
          </a:p>
        </p:txBody>
      </p:sp>
    </p:spTree>
    <p:extLst>
      <p:ext uri="{BB962C8B-B14F-4D97-AF65-F5344CB8AC3E}">
        <p14:creationId xmlns:p14="http://schemas.microsoft.com/office/powerpoint/2010/main" val="18709684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9C1BE-BC86-48FD-959E-502E5009B9CA}" type="slidenum">
              <a:rPr lang="en-US" smtClean="0"/>
              <a:t>17</a:t>
            </a:fld>
            <a:endParaRPr lang="en-US"/>
          </a:p>
        </p:txBody>
      </p:sp>
    </p:spTree>
    <p:extLst>
      <p:ext uri="{BB962C8B-B14F-4D97-AF65-F5344CB8AC3E}">
        <p14:creationId xmlns:p14="http://schemas.microsoft.com/office/powerpoint/2010/main" val="20669644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9C1BE-BC86-48FD-959E-502E5009B9CA}" type="slidenum">
              <a:rPr lang="en-US" smtClean="0"/>
              <a:t>18</a:t>
            </a:fld>
            <a:endParaRPr lang="en-US"/>
          </a:p>
        </p:txBody>
      </p:sp>
    </p:spTree>
    <p:extLst>
      <p:ext uri="{BB962C8B-B14F-4D97-AF65-F5344CB8AC3E}">
        <p14:creationId xmlns:p14="http://schemas.microsoft.com/office/powerpoint/2010/main" val="32087705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9C1BE-BC86-48FD-959E-502E5009B9CA}" type="slidenum">
              <a:rPr lang="en-US" smtClean="0"/>
              <a:t>19</a:t>
            </a:fld>
            <a:endParaRPr lang="en-US"/>
          </a:p>
        </p:txBody>
      </p:sp>
    </p:spTree>
    <p:extLst>
      <p:ext uri="{BB962C8B-B14F-4D97-AF65-F5344CB8AC3E}">
        <p14:creationId xmlns:p14="http://schemas.microsoft.com/office/powerpoint/2010/main" val="38603083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9C1BE-BC86-48FD-959E-502E5009B9CA}" type="slidenum">
              <a:rPr lang="en-US" smtClean="0"/>
              <a:t>20</a:t>
            </a:fld>
            <a:endParaRPr lang="en-US"/>
          </a:p>
        </p:txBody>
      </p:sp>
    </p:spTree>
    <p:extLst>
      <p:ext uri="{BB962C8B-B14F-4D97-AF65-F5344CB8AC3E}">
        <p14:creationId xmlns:p14="http://schemas.microsoft.com/office/powerpoint/2010/main" val="3147744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9C1BE-BC86-48FD-959E-502E5009B9CA}" type="slidenum">
              <a:rPr lang="en-US" smtClean="0"/>
              <a:t>3</a:t>
            </a:fld>
            <a:endParaRPr lang="en-US"/>
          </a:p>
        </p:txBody>
      </p:sp>
    </p:spTree>
    <p:extLst>
      <p:ext uri="{BB962C8B-B14F-4D97-AF65-F5344CB8AC3E}">
        <p14:creationId xmlns:p14="http://schemas.microsoft.com/office/powerpoint/2010/main" val="42924269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9C1BE-BC86-48FD-959E-502E5009B9CA}" type="slidenum">
              <a:rPr lang="en-US" smtClean="0"/>
              <a:t>21</a:t>
            </a:fld>
            <a:endParaRPr lang="en-US"/>
          </a:p>
        </p:txBody>
      </p:sp>
    </p:spTree>
    <p:extLst>
      <p:ext uri="{BB962C8B-B14F-4D97-AF65-F5344CB8AC3E}">
        <p14:creationId xmlns:p14="http://schemas.microsoft.com/office/powerpoint/2010/main" val="7081114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9C1BE-BC86-48FD-959E-502E5009B9CA}" type="slidenum">
              <a:rPr lang="en-US" smtClean="0"/>
              <a:t>22</a:t>
            </a:fld>
            <a:endParaRPr lang="en-US"/>
          </a:p>
        </p:txBody>
      </p:sp>
    </p:spTree>
    <p:extLst>
      <p:ext uri="{BB962C8B-B14F-4D97-AF65-F5344CB8AC3E}">
        <p14:creationId xmlns:p14="http://schemas.microsoft.com/office/powerpoint/2010/main" val="1706926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9C1BE-BC86-48FD-959E-502E5009B9CA}" type="slidenum">
              <a:rPr lang="en-US" smtClean="0"/>
              <a:t>4</a:t>
            </a:fld>
            <a:endParaRPr lang="en-US"/>
          </a:p>
        </p:txBody>
      </p:sp>
    </p:spTree>
    <p:extLst>
      <p:ext uri="{BB962C8B-B14F-4D97-AF65-F5344CB8AC3E}">
        <p14:creationId xmlns:p14="http://schemas.microsoft.com/office/powerpoint/2010/main" val="3431374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9C1BE-BC86-48FD-959E-502E5009B9CA}" type="slidenum">
              <a:rPr lang="en-US" smtClean="0"/>
              <a:t>5</a:t>
            </a:fld>
            <a:endParaRPr lang="en-US"/>
          </a:p>
        </p:txBody>
      </p:sp>
    </p:spTree>
    <p:extLst>
      <p:ext uri="{BB962C8B-B14F-4D97-AF65-F5344CB8AC3E}">
        <p14:creationId xmlns:p14="http://schemas.microsoft.com/office/powerpoint/2010/main" val="2966853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9C1BE-BC86-48FD-959E-502E5009B9CA}" type="slidenum">
              <a:rPr lang="en-US" smtClean="0"/>
              <a:t>6</a:t>
            </a:fld>
            <a:endParaRPr lang="en-US"/>
          </a:p>
        </p:txBody>
      </p:sp>
    </p:spTree>
    <p:extLst>
      <p:ext uri="{BB962C8B-B14F-4D97-AF65-F5344CB8AC3E}">
        <p14:creationId xmlns:p14="http://schemas.microsoft.com/office/powerpoint/2010/main" val="3681461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9C1BE-BC86-48FD-959E-502E5009B9CA}" type="slidenum">
              <a:rPr lang="en-US" smtClean="0"/>
              <a:t>7</a:t>
            </a:fld>
            <a:endParaRPr lang="en-US"/>
          </a:p>
        </p:txBody>
      </p:sp>
    </p:spTree>
    <p:extLst>
      <p:ext uri="{BB962C8B-B14F-4D97-AF65-F5344CB8AC3E}">
        <p14:creationId xmlns:p14="http://schemas.microsoft.com/office/powerpoint/2010/main" val="402169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9C1BE-BC86-48FD-959E-502E5009B9CA}" type="slidenum">
              <a:rPr lang="en-US" smtClean="0"/>
              <a:t>8</a:t>
            </a:fld>
            <a:endParaRPr lang="en-US"/>
          </a:p>
        </p:txBody>
      </p:sp>
    </p:spTree>
    <p:extLst>
      <p:ext uri="{BB962C8B-B14F-4D97-AF65-F5344CB8AC3E}">
        <p14:creationId xmlns:p14="http://schemas.microsoft.com/office/powerpoint/2010/main" val="1348520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9C1BE-BC86-48FD-959E-502E5009B9CA}" type="slidenum">
              <a:rPr lang="en-US" smtClean="0"/>
              <a:t>9</a:t>
            </a:fld>
            <a:endParaRPr lang="en-US"/>
          </a:p>
        </p:txBody>
      </p:sp>
    </p:spTree>
    <p:extLst>
      <p:ext uri="{BB962C8B-B14F-4D97-AF65-F5344CB8AC3E}">
        <p14:creationId xmlns:p14="http://schemas.microsoft.com/office/powerpoint/2010/main" val="3927161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9C1BE-BC86-48FD-959E-502E5009B9CA}" type="slidenum">
              <a:rPr lang="en-US" smtClean="0"/>
              <a:t>10</a:t>
            </a:fld>
            <a:endParaRPr lang="en-US"/>
          </a:p>
        </p:txBody>
      </p:sp>
    </p:spTree>
    <p:extLst>
      <p:ext uri="{BB962C8B-B14F-4D97-AF65-F5344CB8AC3E}">
        <p14:creationId xmlns:p14="http://schemas.microsoft.com/office/powerpoint/2010/main" val="3030880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7" name="Straight Connector 6"/>
          <p:cNvCxnSpPr/>
          <p:nvPr/>
        </p:nvCxnSpPr>
        <p:spPr>
          <a:xfrm>
            <a:off x="9373453" y="0"/>
            <a:ext cx="1219518"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7427201" y="3681414"/>
            <a:ext cx="4764799"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9188726" y="-8467"/>
            <a:ext cx="3006450"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Freeform 9"/>
          <p:cNvSpPr/>
          <p:nvPr/>
        </p:nvSpPr>
        <p:spPr>
          <a:xfrm>
            <a:off x="9603701" y="-8467"/>
            <a:ext cx="2591475"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Freeform 10"/>
          <p:cNvSpPr/>
          <p:nvPr/>
        </p:nvSpPr>
        <p:spPr>
          <a:xfrm>
            <a:off x="8934660" y="3048000"/>
            <a:ext cx="3260516"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Freeform 11"/>
          <p:cNvSpPr/>
          <p:nvPr/>
        </p:nvSpPr>
        <p:spPr>
          <a:xfrm>
            <a:off x="9341166" y="-8467"/>
            <a:ext cx="2854010"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Freeform 12"/>
          <p:cNvSpPr/>
          <p:nvPr/>
        </p:nvSpPr>
        <p:spPr>
          <a:xfrm>
            <a:off x="10907908" y="-8467"/>
            <a:ext cx="1287268"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Freeform 13"/>
          <p:cNvSpPr/>
          <p:nvPr/>
        </p:nvSpPr>
        <p:spPr>
          <a:xfrm>
            <a:off x="10941783" y="-8468"/>
            <a:ext cx="1270575"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5" name="Freeform 14"/>
          <p:cNvSpPr/>
          <p:nvPr/>
        </p:nvSpPr>
        <p:spPr>
          <a:xfrm>
            <a:off x="-8468" y="-8468"/>
            <a:ext cx="863825" cy="5698067"/>
          </a:xfrm>
          <a:custGeom>
            <a:avLst/>
            <a:gdLst>
              <a:gd name="connsiteX0" fmla="*/ 0 w 863600"/>
              <a:gd name="connsiteY0" fmla="*/ 8467 h 5698067"/>
              <a:gd name="connsiteX1" fmla="*/ 863600 w 863600"/>
              <a:gd name="connsiteY1" fmla="*/ 0 h 5698067"/>
              <a:gd name="connsiteX2" fmla="*/ 863600 w 863600"/>
              <a:gd name="connsiteY2" fmla="*/ 16934 h 5698067"/>
              <a:gd name="connsiteX3" fmla="*/ 0 w 863600"/>
              <a:gd name="connsiteY3" fmla="*/ 5698067 h 5698067"/>
              <a:gd name="connsiteX4" fmla="*/ 0 w 863600"/>
              <a:gd name="connsiteY4" fmla="*/ 8467 h 56980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Freeform 15"/>
          <p:cNvSpPr/>
          <p:nvPr/>
        </p:nvSpPr>
        <p:spPr>
          <a:xfrm>
            <a:off x="10374369" y="3589868"/>
            <a:ext cx="1820807"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1507460" y="2404534"/>
            <a:ext cx="776895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460" y="4050834"/>
            <a:ext cx="776895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7FBE9E-32A2-4E92-8EC9-FE749F48CAE7}" type="datetime1">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3757727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512" y="609600"/>
            <a:ext cx="8598907"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512" y="4470400"/>
            <a:ext cx="8598907"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6EB7A6-9F7D-4AFC-A703-EFF4651D41F8}" type="datetime1">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2565848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577" y="609600"/>
            <a:ext cx="8096242" cy="3022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512" y="4470400"/>
            <a:ext cx="8598907"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0B722E-A50A-4E45-B892-5633C7D1C620}" type="datetime1">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a:t>
            </a:fld>
            <a:endParaRPr lang="en-US"/>
          </a:p>
        </p:txBody>
      </p:sp>
      <p:sp>
        <p:nvSpPr>
          <p:cNvPr id="23" name="Text Placeholder 9"/>
          <p:cNvSpPr>
            <a:spLocks noGrp="1"/>
          </p:cNvSpPr>
          <p:nvPr>
            <p:ph type="body" sz="quarter" idx="13"/>
          </p:nvPr>
        </p:nvSpPr>
        <p:spPr>
          <a:xfrm>
            <a:off x="1366495" y="3632200"/>
            <a:ext cx="7226406"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20" name="TextBox 19"/>
          <p:cNvSpPr txBox="1"/>
          <p:nvPr/>
        </p:nvSpPr>
        <p:spPr>
          <a:xfrm>
            <a:off x="542011" y="790378"/>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5327" y="2886556"/>
            <a:ext cx="609759" cy="584776"/>
          </a:xfrm>
          <a:prstGeom prst="rect">
            <a:avLst/>
          </a:prstGeom>
        </p:spPr>
        <p:txBody>
          <a:bodyPr vert="horz" lIns="91440" tIns="45720" rIns="91440" bIns="45720" rtlCol="0" anchor="ctr">
            <a:noAutofit/>
          </a:bodyPr>
          <a:lstStyle>
            <a:defPPr>
              <a:defRPr lang="en-US"/>
            </a:defPPr>
            <a:lvl1pPr lvl="0">
              <a:spcBef>
                <a:spcPct val="0"/>
              </a:spcBef>
              <a:buNone/>
              <a:defRPr sz="8000" b="0" cap="all" baseline="0">
                <a:ln w="3175" cmpd="sng">
                  <a:noFill/>
                </a:ln>
                <a:effectLst/>
                <a:latin typeface="Arial"/>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accent1">
                    <a:lumMod val="60000"/>
                    <a:lumOff val="40000"/>
                  </a:schemeClr>
                </a:solidFill>
              </a:rPr>
              <a:t>”</a:t>
            </a:r>
          </a:p>
        </p:txBody>
      </p:sp>
    </p:spTree>
    <p:extLst>
      <p:ext uri="{BB962C8B-B14F-4D97-AF65-F5344CB8AC3E}">
        <p14:creationId xmlns:p14="http://schemas.microsoft.com/office/powerpoint/2010/main" val="3599817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512" y="1931988"/>
            <a:ext cx="8598907"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512" y="4527448"/>
            <a:ext cx="8598907"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E4D675-40B6-4658-9C64-C3C572E5B716}" type="datetime1">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2396703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577" y="609600"/>
            <a:ext cx="8096242" cy="3022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512" y="4527448"/>
            <a:ext cx="8598907"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00FF42-68A7-4A5C-9314-92F6C77C52B0}" type="datetime1">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a:t>
            </a:fld>
            <a:endParaRPr lang="en-US"/>
          </a:p>
        </p:txBody>
      </p:sp>
      <p:sp>
        <p:nvSpPr>
          <p:cNvPr id="23" name="Text Placeholder 9"/>
          <p:cNvSpPr>
            <a:spLocks noGrp="1"/>
          </p:cNvSpPr>
          <p:nvPr>
            <p:ph type="body" sz="quarter" idx="13"/>
          </p:nvPr>
        </p:nvSpPr>
        <p:spPr>
          <a:xfrm>
            <a:off x="677509" y="4013200"/>
            <a:ext cx="8598908"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24" name="TextBox 23"/>
          <p:cNvSpPr txBox="1"/>
          <p:nvPr/>
        </p:nvSpPr>
        <p:spPr>
          <a:xfrm>
            <a:off x="542011" y="790378"/>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5327" y="2886556"/>
            <a:ext cx="609759" cy="584776"/>
          </a:xfrm>
          <a:prstGeom prst="rect">
            <a:avLst/>
          </a:prstGeom>
        </p:spPr>
        <p:txBody>
          <a:bodyPr vert="horz" lIns="91440" tIns="45720" rIns="91440" bIns="45720" rtlCol="0" anchor="ctr">
            <a:noAutofit/>
          </a:bodyPr>
          <a:lstStyle>
            <a:defPPr>
              <a:defRPr lang="en-US"/>
            </a:defPPr>
            <a:lvl1pPr lvl="0">
              <a:spcBef>
                <a:spcPct val="0"/>
              </a:spcBef>
              <a:buNone/>
              <a:defRPr sz="8000" b="0" cap="all" baseline="0">
                <a:ln w="3175" cmpd="sng">
                  <a:noFill/>
                </a:ln>
                <a:effectLst/>
                <a:latin typeface="Arial"/>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accent1">
                    <a:lumMod val="60000"/>
                    <a:lumOff val="40000"/>
                  </a:schemeClr>
                </a:solidFill>
              </a:rPr>
              <a:t>”</a:t>
            </a:r>
          </a:p>
        </p:txBody>
      </p:sp>
    </p:spTree>
    <p:extLst>
      <p:ext uri="{BB962C8B-B14F-4D97-AF65-F5344CB8AC3E}">
        <p14:creationId xmlns:p14="http://schemas.microsoft.com/office/powerpoint/2010/main" val="3697398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978" y="609600"/>
            <a:ext cx="8590440" cy="3022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512" y="4527448"/>
            <a:ext cx="8598907"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8AD41E-9BB0-49FC-964B-D030FCBD4C1F}" type="datetime1">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a:t>
            </a:fld>
            <a:endParaRPr lang="en-US"/>
          </a:p>
        </p:txBody>
      </p:sp>
      <p:sp>
        <p:nvSpPr>
          <p:cNvPr id="23" name="Text Placeholder 9"/>
          <p:cNvSpPr>
            <a:spLocks noGrp="1"/>
          </p:cNvSpPr>
          <p:nvPr>
            <p:ph type="body" sz="quarter" idx="13"/>
          </p:nvPr>
        </p:nvSpPr>
        <p:spPr>
          <a:xfrm>
            <a:off x="677509" y="4013200"/>
            <a:ext cx="8598908"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17043124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6C54DF-49C8-4C99-9FFB-69EF4BB13685}" type="datetime1">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21508095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9749" y="609600"/>
            <a:ext cx="130508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511" y="609600"/>
            <a:ext cx="7061989"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7A54E9-8A0A-41E3-A698-6552D314BA57}" type="datetime1">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4029164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1003CC-530E-4825-BD59-46AA66D315FB}" type="datetime1">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2556283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512" y="2700868"/>
            <a:ext cx="8598907"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512" y="4527448"/>
            <a:ext cx="8598907"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4322DC-A679-437A-BC54-8791E7531040}" type="datetime1">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2477949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511" y="2160589"/>
            <a:ext cx="418512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1296" y="2160590"/>
            <a:ext cx="418512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653E91-C961-4EEA-AC08-0598638B5D71}" type="datetime1">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687616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922" y="2160983"/>
            <a:ext cx="418671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922" y="2737246"/>
            <a:ext cx="418671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9709" y="2160983"/>
            <a:ext cx="418670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9710" y="2737246"/>
            <a:ext cx="418670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34AA18-A2C4-4F9D-AE99-FF80E9CC97D5}" type="datetime1">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2350331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511" y="609600"/>
            <a:ext cx="8598907"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6C4081E4-F0A3-470D-AF40-CEEAD27F02C3}" type="datetime1">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1195165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B99B44-FA95-40EE-BF77-D5742BE3ACE0}" type="datetime1">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897867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510" y="1498604"/>
            <a:ext cx="3855532"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1701" y="514925"/>
            <a:ext cx="451471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510" y="2777069"/>
            <a:ext cx="3855532"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C4809E-A1ED-4D9B-86A1-172E71EBCD41}" type="datetime1">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1721625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511" y="4800600"/>
            <a:ext cx="8598906"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511" y="609600"/>
            <a:ext cx="8598907" cy="3845718"/>
          </a:xfrm>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77511" y="5367338"/>
            <a:ext cx="8598906"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DB2667-4C10-49D8-B9AD-F24FF4FF310D}" type="datetime1">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4290783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p:nvCxnSpPr>
        <p:spPr>
          <a:xfrm flipV="1">
            <a:off x="7427201" y="3681414"/>
            <a:ext cx="4764799"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9373453" y="0"/>
            <a:ext cx="1219518"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9188726" y="-8467"/>
            <a:ext cx="3006450"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Freeform 9"/>
          <p:cNvSpPr/>
          <p:nvPr/>
        </p:nvSpPr>
        <p:spPr>
          <a:xfrm>
            <a:off x="9603701" y="-8467"/>
            <a:ext cx="2591475"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Freeform 10"/>
          <p:cNvSpPr/>
          <p:nvPr/>
        </p:nvSpPr>
        <p:spPr>
          <a:xfrm>
            <a:off x="8934660" y="3048000"/>
            <a:ext cx="3260516"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Freeform 11"/>
          <p:cNvSpPr/>
          <p:nvPr/>
        </p:nvSpPr>
        <p:spPr>
          <a:xfrm>
            <a:off x="9341166" y="-8467"/>
            <a:ext cx="2854010"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Freeform 12"/>
          <p:cNvSpPr/>
          <p:nvPr/>
        </p:nvSpPr>
        <p:spPr>
          <a:xfrm>
            <a:off x="10907908" y="-8467"/>
            <a:ext cx="1287268"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Freeform 13"/>
          <p:cNvSpPr/>
          <p:nvPr/>
        </p:nvSpPr>
        <p:spPr>
          <a:xfrm>
            <a:off x="10941783" y="-8468"/>
            <a:ext cx="1270575"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5" name="Freeform 14"/>
          <p:cNvSpPr/>
          <p:nvPr/>
        </p:nvSpPr>
        <p:spPr>
          <a:xfrm>
            <a:off x="10374369" y="3589868"/>
            <a:ext cx="1820807"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Freeform 15"/>
          <p:cNvSpPr/>
          <p:nvPr/>
        </p:nvSpPr>
        <p:spPr>
          <a:xfrm>
            <a:off x="-8469" y="4013201"/>
            <a:ext cx="457319"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1800"/>
          </a:p>
        </p:txBody>
      </p:sp>
      <p:sp>
        <p:nvSpPr>
          <p:cNvPr id="2" name="Title Placeholder 1"/>
          <p:cNvSpPr>
            <a:spLocks noGrp="1"/>
          </p:cNvSpPr>
          <p:nvPr>
            <p:ph type="title"/>
          </p:nvPr>
        </p:nvSpPr>
        <p:spPr>
          <a:xfrm>
            <a:off x="677511" y="609600"/>
            <a:ext cx="8598907"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511" y="2160590"/>
            <a:ext cx="8598907"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7010" y="6041363"/>
            <a:ext cx="912177"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09091B-0119-46E2-B498-A022AA315E66}" type="datetime1">
              <a:rPr lang="en-US" smtClean="0"/>
              <a:t>9/29/2016</a:t>
            </a:fld>
            <a:endParaRPr lang="en-US"/>
          </a:p>
        </p:txBody>
      </p:sp>
      <p:sp>
        <p:nvSpPr>
          <p:cNvPr id="5" name="Footer Placeholder 4"/>
          <p:cNvSpPr>
            <a:spLocks noGrp="1"/>
          </p:cNvSpPr>
          <p:nvPr>
            <p:ph type="ftr" sz="quarter" idx="3"/>
          </p:nvPr>
        </p:nvSpPr>
        <p:spPr>
          <a:xfrm>
            <a:off x="677511" y="6041363"/>
            <a:ext cx="629925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2901" y="6041363"/>
            <a:ext cx="683517" cy="365125"/>
          </a:xfrm>
          <a:prstGeom prst="rect">
            <a:avLst/>
          </a:prstGeom>
        </p:spPr>
        <p:txBody>
          <a:bodyPr vert="horz" lIns="91440" tIns="45720" rIns="91440" bIns="45720" rtlCol="0" anchor="ctr"/>
          <a:lstStyle>
            <a:lvl1pPr algn="r">
              <a:defRPr sz="900">
                <a:solidFill>
                  <a:schemeClr val="accent1"/>
                </a:solidFill>
              </a:defRPr>
            </a:lvl1pPr>
          </a:lstStyle>
          <a:p>
            <a:fld id="{DEC7A5AD-5AEC-42D0-A3BE-F46B40576360}" type="slidenum">
              <a:rPr lang="en-US" smtClean="0"/>
              <a:t>‹#›</a:t>
            </a:fld>
            <a:endParaRPr lang="en-US"/>
          </a:p>
        </p:txBody>
      </p:sp>
    </p:spTree>
    <p:extLst>
      <p:ext uri="{BB962C8B-B14F-4D97-AF65-F5344CB8AC3E}">
        <p14:creationId xmlns:p14="http://schemas.microsoft.com/office/powerpoint/2010/main" val="1654197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en.wikipedia.org/wiki/File:Trent_University_Logo.sv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6" name="Rectangle 8"/>
          <p:cNvSpPr>
            <a:spLocks noGrp="1" noChangeArrowheads="1"/>
          </p:cNvSpPr>
          <p:nvPr>
            <p:ph type="ctrTitle"/>
          </p:nvPr>
        </p:nvSpPr>
        <p:spPr>
          <a:xfrm>
            <a:off x="637309" y="2404534"/>
            <a:ext cx="8922327" cy="1646302"/>
          </a:xfrm>
        </p:spPr>
        <p:txBody>
          <a:bodyPr/>
          <a:lstStyle/>
          <a:p>
            <a:r>
              <a:rPr lang="en-US" b="1" dirty="0">
                <a:latin typeface="Arial" panose="020B0604020202020204" pitchFamily="34" charset="0"/>
                <a:cs typeface="Arial" panose="020B0604020202020204" pitchFamily="34" charset="0"/>
              </a:rPr>
              <a:t>TUAA Constitutional Changes Ratification</a:t>
            </a:r>
          </a:p>
        </p:txBody>
      </p:sp>
      <p:sp>
        <p:nvSpPr>
          <p:cNvPr id="89097" name="Rectangle 9"/>
          <p:cNvSpPr>
            <a:spLocks noGrp="1" noChangeArrowheads="1"/>
          </p:cNvSpPr>
          <p:nvPr>
            <p:ph type="subTitle" idx="1"/>
          </p:nvPr>
        </p:nvSpPr>
        <p:spPr/>
        <p:txBody>
          <a:bodyPr>
            <a:normAutofit/>
          </a:bodyPr>
          <a:lstStyle/>
          <a:p>
            <a:r>
              <a:rPr lang="en-US" dirty="0">
                <a:latin typeface="Arial" panose="020B0604020202020204" pitchFamily="34" charset="0"/>
                <a:cs typeface="Arial" panose="020B0604020202020204" pitchFamily="34" charset="0"/>
              </a:rPr>
              <a:t>Saturday, October 1</a:t>
            </a:r>
            <a:r>
              <a:rPr lang="en-US" baseline="30000" dirty="0">
                <a:latin typeface="Arial" panose="020B0604020202020204" pitchFamily="34" charset="0"/>
                <a:cs typeface="Arial" panose="020B0604020202020204" pitchFamily="34" charset="0"/>
              </a:rPr>
              <a:t>st</a:t>
            </a:r>
            <a:r>
              <a:rPr lang="en-US" dirty="0">
                <a:latin typeface="Arial" panose="020B0604020202020204" pitchFamily="34" charset="0"/>
                <a:cs typeface="Arial" panose="020B0604020202020204" pitchFamily="34" charset="0"/>
              </a:rPr>
              <a:t>, 2016</a:t>
            </a:r>
          </a:p>
          <a:p>
            <a:endParaRPr lang="en-US" dirty="0">
              <a:latin typeface="Arial" panose="020B0604020202020204" pitchFamily="34" charset="0"/>
              <a:cs typeface="Arial" panose="020B0604020202020204" pitchFamily="34" charset="0"/>
            </a:endParaRPr>
          </a:p>
        </p:txBody>
      </p:sp>
      <p:pic>
        <p:nvPicPr>
          <p:cNvPr id="4" name="Picture 2" descr="Trent University Logo.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309" y="5557652"/>
            <a:ext cx="2635784" cy="81469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9"/>
          <p:cNvSpPr txBox="1">
            <a:spLocks noChangeArrowheads="1"/>
          </p:cNvSpPr>
          <p:nvPr/>
        </p:nvSpPr>
        <p:spPr>
          <a:xfrm>
            <a:off x="637307" y="5545777"/>
            <a:ext cx="2248395" cy="27499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US" sz="1100" b="1" spc="340" dirty="0">
                <a:solidFill>
                  <a:schemeClr val="accent2">
                    <a:lumMod val="50000"/>
                  </a:schemeClr>
                </a:solidFill>
                <a:latin typeface="Arial" panose="020B0604020202020204" pitchFamily="34" charset="0"/>
                <a:cs typeface="Arial" panose="020B0604020202020204" pitchFamily="34" charset="0"/>
              </a:rPr>
              <a:t>ALUMNI</a:t>
            </a:r>
          </a:p>
        </p:txBody>
      </p:sp>
    </p:spTree>
    <p:extLst>
      <p:ext uri="{BB962C8B-B14F-4D97-AF65-F5344CB8AC3E}">
        <p14:creationId xmlns:p14="http://schemas.microsoft.com/office/powerpoint/2010/main" val="2387950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normAutofit/>
          </a:bodyPr>
          <a:lstStyle/>
          <a:p>
            <a:r>
              <a:rPr lang="en-US" sz="4400" b="1" dirty="0">
                <a:latin typeface="Arial" panose="020B0604020202020204" pitchFamily="34" charset="0"/>
                <a:cs typeface="Arial" panose="020B0604020202020204" pitchFamily="34" charset="0"/>
              </a:rPr>
              <a:t>Article IV – Organization – 2.</a:t>
            </a:r>
          </a:p>
        </p:txBody>
      </p:sp>
      <p:sp>
        <p:nvSpPr>
          <p:cNvPr id="86019" name="Rectangle 3"/>
          <p:cNvSpPr>
            <a:spLocks noGrp="1" noChangeArrowheads="1"/>
          </p:cNvSpPr>
          <p:nvPr>
            <p:ph idx="1"/>
          </p:nvPr>
        </p:nvSpPr>
        <p:spPr>
          <a:xfrm>
            <a:off x="677511" y="1528550"/>
            <a:ext cx="9080638" cy="4512814"/>
          </a:xfrm>
        </p:spPr>
        <p:txBody>
          <a:bodyPr>
            <a:normAutofit/>
          </a:bodyPr>
          <a:lstStyle/>
          <a:p>
            <a:pPr marL="0" indent="0">
              <a:buNone/>
            </a:pPr>
            <a:r>
              <a:rPr lang="en-US" dirty="0">
                <a:latin typeface="Arial" panose="020B0604020202020204" pitchFamily="34" charset="0"/>
                <a:cs typeface="Arial" panose="020B0604020202020204" pitchFamily="34" charset="0"/>
              </a:rPr>
              <a:t>Currently reads:</a:t>
            </a:r>
            <a:r>
              <a:rPr lang="en-GB" dirty="0">
                <a:latin typeface="Arial" panose="020B0604020202020204" pitchFamily="34" charset="0"/>
                <a:cs typeface="Arial" panose="020B0604020202020204" pitchFamily="34" charset="0"/>
              </a:rPr>
              <a:t> </a:t>
            </a:r>
            <a:endParaRPr lang="en-CA" dirty="0">
              <a:latin typeface="Arial" panose="020B0604020202020204" pitchFamily="34" charset="0"/>
              <a:cs typeface="Arial" panose="020B0604020202020204" pitchFamily="34" charset="0"/>
            </a:endParaRPr>
          </a:p>
          <a:p>
            <a:pPr marL="0" indent="0">
              <a:buNone/>
            </a:pPr>
            <a:r>
              <a:rPr lang="en-GB" i="1" dirty="0">
                <a:latin typeface="Arial" panose="020B0604020202020204" pitchFamily="34" charset="0"/>
                <a:cs typeface="Arial" panose="020B0604020202020204" pitchFamily="34" charset="0"/>
              </a:rPr>
              <a:t>2. Officers</a:t>
            </a:r>
          </a:p>
          <a:p>
            <a:pPr marL="0" indent="0">
              <a:buNone/>
            </a:pPr>
            <a:r>
              <a:rPr lang="en-GB" i="1" dirty="0">
                <a:latin typeface="Arial" panose="020B0604020202020204" pitchFamily="34" charset="0"/>
                <a:cs typeface="Arial" panose="020B0604020202020204" pitchFamily="34" charset="0"/>
              </a:rPr>
              <a:t>The officers of the Association shall be:</a:t>
            </a:r>
            <a:endParaRPr lang="en-CA" i="1" dirty="0">
              <a:latin typeface="Arial" panose="020B0604020202020204" pitchFamily="34" charset="0"/>
              <a:cs typeface="Arial" panose="020B0604020202020204" pitchFamily="34" charset="0"/>
            </a:endParaRPr>
          </a:p>
          <a:p>
            <a:pPr marL="0" indent="0">
              <a:buNone/>
            </a:pPr>
            <a:r>
              <a:rPr lang="en-GB" i="1" dirty="0" err="1">
                <a:latin typeface="Arial" panose="020B0604020202020204" pitchFamily="34" charset="0"/>
                <a:cs typeface="Arial" panose="020B0604020202020204" pitchFamily="34" charset="0"/>
              </a:rPr>
              <a:t>i</a:t>
            </a:r>
            <a:r>
              <a:rPr lang="en-GB" i="1" dirty="0">
                <a:latin typeface="Arial" panose="020B0604020202020204" pitchFamily="34" charset="0"/>
                <a:cs typeface="Arial" panose="020B0604020202020204" pitchFamily="34" charset="0"/>
              </a:rPr>
              <a:t>) the Council President</a:t>
            </a:r>
            <a:endParaRPr lang="en-CA" i="1" dirty="0">
              <a:latin typeface="Arial" panose="020B0604020202020204" pitchFamily="34" charset="0"/>
              <a:cs typeface="Arial" panose="020B0604020202020204" pitchFamily="34" charset="0"/>
            </a:endParaRPr>
          </a:p>
          <a:p>
            <a:pPr marL="0" indent="0">
              <a:buNone/>
            </a:pPr>
            <a:r>
              <a:rPr lang="en-GB" i="1" dirty="0">
                <a:latin typeface="Arial" panose="020B0604020202020204" pitchFamily="34" charset="0"/>
                <a:cs typeface="Arial" panose="020B0604020202020204" pitchFamily="34" charset="0"/>
              </a:rPr>
              <a:t>ii) the Vice-President of Campus Affairs</a:t>
            </a:r>
            <a:endParaRPr lang="en-CA" i="1" dirty="0">
              <a:latin typeface="Arial" panose="020B0604020202020204" pitchFamily="34" charset="0"/>
              <a:cs typeface="Arial" panose="020B0604020202020204" pitchFamily="34" charset="0"/>
            </a:endParaRPr>
          </a:p>
          <a:p>
            <a:pPr marL="0" indent="0">
              <a:buNone/>
            </a:pPr>
            <a:r>
              <a:rPr lang="en-GB" i="1" dirty="0">
                <a:latin typeface="Arial" panose="020B0604020202020204" pitchFamily="34" charset="0"/>
                <a:cs typeface="Arial" panose="020B0604020202020204" pitchFamily="34" charset="0"/>
              </a:rPr>
              <a:t>iii) the Vice-President of Internal Affairs</a:t>
            </a:r>
            <a:endParaRPr lang="en-CA" i="1" dirty="0">
              <a:latin typeface="Arial" panose="020B0604020202020204" pitchFamily="34" charset="0"/>
              <a:cs typeface="Arial" panose="020B0604020202020204" pitchFamily="34" charset="0"/>
            </a:endParaRPr>
          </a:p>
          <a:p>
            <a:pPr marL="0" indent="0">
              <a:buNone/>
            </a:pPr>
            <a:r>
              <a:rPr lang="en-GB" i="1" dirty="0">
                <a:latin typeface="Arial" panose="020B0604020202020204" pitchFamily="34" charset="0"/>
                <a:cs typeface="Arial" panose="020B0604020202020204" pitchFamily="34" charset="0"/>
              </a:rPr>
              <a:t>iv)  the Vice-President of External Relations and Communications</a:t>
            </a:r>
            <a:endParaRPr lang="en-CA" i="1" dirty="0">
              <a:latin typeface="Arial" panose="020B0604020202020204" pitchFamily="34" charset="0"/>
              <a:cs typeface="Arial" panose="020B0604020202020204" pitchFamily="34" charset="0"/>
            </a:endParaRPr>
          </a:p>
          <a:p>
            <a:pPr marL="0" indent="0">
              <a:buNone/>
            </a:pPr>
            <a:r>
              <a:rPr lang="en-GB" i="1" dirty="0">
                <a:latin typeface="Arial" panose="020B0604020202020204" pitchFamily="34" charset="0"/>
                <a:cs typeface="Arial" panose="020B0604020202020204" pitchFamily="34" charset="0"/>
              </a:rPr>
              <a:t>v) the Vice-President of Membership</a:t>
            </a:r>
            <a:endParaRPr lang="en-CA" i="1" dirty="0">
              <a:latin typeface="Arial" panose="020B0604020202020204" pitchFamily="34" charset="0"/>
              <a:cs typeface="Arial" panose="020B0604020202020204" pitchFamily="34" charset="0"/>
            </a:endParaRPr>
          </a:p>
          <a:p>
            <a:pPr marL="0" indent="0">
              <a:buNone/>
            </a:pPr>
            <a:r>
              <a:rPr lang="en-GB" i="1" dirty="0">
                <a:latin typeface="Arial" panose="020B0604020202020204" pitchFamily="34" charset="0"/>
                <a:cs typeface="Arial" panose="020B0604020202020204" pitchFamily="34" charset="0"/>
              </a:rPr>
              <a:t>vi) the immediate Past‑President, ex officio		</a:t>
            </a:r>
            <a:endParaRPr lang="en-CA" i="1" dirty="0">
              <a:latin typeface="Arial" panose="020B0604020202020204" pitchFamily="34" charset="0"/>
              <a:cs typeface="Arial" panose="020B0604020202020204" pitchFamily="34" charset="0"/>
            </a:endParaRPr>
          </a:p>
          <a:p>
            <a:pPr marL="0" indent="0">
              <a:buNone/>
            </a:pPr>
            <a:r>
              <a:rPr lang="en-GB" i="1" dirty="0">
                <a:latin typeface="Arial" panose="020B0604020202020204" pitchFamily="34" charset="0"/>
                <a:cs typeface="Arial" panose="020B0604020202020204" pitchFamily="34" charset="0"/>
              </a:rPr>
              <a:t>vii) the Director of Alumni Affairs, ex officio, non‑voting</a:t>
            </a:r>
            <a:endParaRPr lang="en-CA" i="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EC7A5AD-5AEC-42D0-A3BE-F46B40576360}" type="slidenum">
              <a:rPr lang="en-US" smtClean="0"/>
              <a:t>10</a:t>
            </a:fld>
            <a:endParaRPr lang="en-US"/>
          </a:p>
        </p:txBody>
      </p:sp>
    </p:spTree>
    <p:extLst>
      <p:ext uri="{BB962C8B-B14F-4D97-AF65-F5344CB8AC3E}">
        <p14:creationId xmlns:p14="http://schemas.microsoft.com/office/powerpoint/2010/main" val="9419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normAutofit/>
          </a:bodyPr>
          <a:lstStyle/>
          <a:p>
            <a:r>
              <a:rPr lang="en-US" sz="4400" b="1" dirty="0">
                <a:latin typeface="Arial" panose="020B0604020202020204" pitchFamily="34" charset="0"/>
                <a:cs typeface="Arial" panose="020B0604020202020204" pitchFamily="34" charset="0"/>
              </a:rPr>
              <a:t>Article IV – Organization – 2.</a:t>
            </a:r>
          </a:p>
        </p:txBody>
      </p:sp>
      <p:sp>
        <p:nvSpPr>
          <p:cNvPr id="86019" name="Rectangle 3"/>
          <p:cNvSpPr>
            <a:spLocks noGrp="1" noChangeArrowheads="1"/>
          </p:cNvSpPr>
          <p:nvPr>
            <p:ph idx="1"/>
          </p:nvPr>
        </p:nvSpPr>
        <p:spPr>
          <a:xfrm>
            <a:off x="677511" y="1528550"/>
            <a:ext cx="9080638" cy="4512814"/>
          </a:xfrm>
        </p:spPr>
        <p:txBody>
          <a:bodyPr>
            <a:normAutofit/>
          </a:bodyPr>
          <a:lstStyle/>
          <a:p>
            <a:pPr marL="0" indent="0">
              <a:buNone/>
            </a:pPr>
            <a:r>
              <a:rPr lang="en-US" dirty="0">
                <a:latin typeface="Arial" panose="020B0604020202020204" pitchFamily="34" charset="0"/>
                <a:cs typeface="Arial" panose="020B0604020202020204" pitchFamily="34" charset="0"/>
              </a:rPr>
              <a:t>Approved change:</a:t>
            </a:r>
            <a:r>
              <a:rPr lang="en-GB" dirty="0">
                <a:latin typeface="Arial" panose="020B0604020202020204" pitchFamily="34" charset="0"/>
                <a:cs typeface="Arial" panose="020B0604020202020204" pitchFamily="34" charset="0"/>
              </a:rPr>
              <a:t> </a:t>
            </a:r>
          </a:p>
          <a:p>
            <a:pPr marL="0" indent="0">
              <a:buNone/>
            </a:pPr>
            <a:r>
              <a:rPr lang="en-GB" i="1" dirty="0">
                <a:latin typeface="Arial" panose="020B0604020202020204" pitchFamily="34" charset="0"/>
                <a:cs typeface="Arial" panose="020B0604020202020204" pitchFamily="34" charset="0"/>
              </a:rPr>
              <a:t>2. Officers</a:t>
            </a:r>
          </a:p>
          <a:p>
            <a:pPr marL="0" indent="0">
              <a:buNone/>
            </a:pPr>
            <a:r>
              <a:rPr lang="en-GB" i="1" dirty="0">
                <a:latin typeface="Arial" panose="020B0604020202020204" pitchFamily="34" charset="0"/>
                <a:cs typeface="Arial" panose="020B0604020202020204" pitchFamily="34" charset="0"/>
              </a:rPr>
              <a:t>The officers of the Association shall be:</a:t>
            </a:r>
            <a:endParaRPr lang="en-CA" i="1" dirty="0">
              <a:latin typeface="Arial" panose="020B0604020202020204" pitchFamily="34" charset="0"/>
              <a:cs typeface="Arial" panose="020B0604020202020204" pitchFamily="34" charset="0"/>
            </a:endParaRPr>
          </a:p>
          <a:p>
            <a:pPr marL="0" indent="0">
              <a:buNone/>
            </a:pPr>
            <a:r>
              <a:rPr lang="en-GB" i="1" dirty="0" err="1">
                <a:latin typeface="Arial" panose="020B0604020202020204" pitchFamily="34" charset="0"/>
                <a:cs typeface="Arial" panose="020B0604020202020204" pitchFamily="34" charset="0"/>
              </a:rPr>
              <a:t>i</a:t>
            </a:r>
            <a:r>
              <a:rPr lang="en-GB" i="1" dirty="0">
                <a:latin typeface="Arial" panose="020B0604020202020204" pitchFamily="34" charset="0"/>
                <a:cs typeface="Arial" panose="020B0604020202020204" pitchFamily="34" charset="0"/>
              </a:rPr>
              <a:t>) the Council President</a:t>
            </a:r>
            <a:endParaRPr lang="en-CA" i="1" dirty="0">
              <a:latin typeface="Arial" panose="020B0604020202020204" pitchFamily="34" charset="0"/>
              <a:cs typeface="Arial" panose="020B0604020202020204" pitchFamily="34" charset="0"/>
            </a:endParaRPr>
          </a:p>
          <a:p>
            <a:pPr marL="0" indent="0">
              <a:buNone/>
            </a:pPr>
            <a:r>
              <a:rPr lang="en-GB" i="1" dirty="0">
                <a:latin typeface="Arial" panose="020B0604020202020204" pitchFamily="34" charset="0"/>
                <a:cs typeface="Arial" panose="020B0604020202020204" pitchFamily="34" charset="0"/>
              </a:rPr>
              <a:t>ii) the Vice-President of Campus Communities</a:t>
            </a:r>
            <a:endParaRPr lang="en-CA" i="1" dirty="0">
              <a:latin typeface="Arial" panose="020B0604020202020204" pitchFamily="34" charset="0"/>
              <a:cs typeface="Arial" panose="020B0604020202020204" pitchFamily="34" charset="0"/>
            </a:endParaRPr>
          </a:p>
          <a:p>
            <a:pPr marL="0" indent="0">
              <a:buNone/>
            </a:pPr>
            <a:r>
              <a:rPr lang="en-GB" i="1" dirty="0">
                <a:latin typeface="Arial" panose="020B0604020202020204" pitchFamily="34" charset="0"/>
                <a:cs typeface="Arial" panose="020B0604020202020204" pitchFamily="34" charset="0"/>
              </a:rPr>
              <a:t>iii) the Vice-President of Engagement and Philanthropy</a:t>
            </a:r>
            <a:endParaRPr lang="en-CA" i="1" dirty="0">
              <a:latin typeface="Arial" panose="020B0604020202020204" pitchFamily="34" charset="0"/>
              <a:cs typeface="Arial" panose="020B0604020202020204" pitchFamily="34" charset="0"/>
            </a:endParaRPr>
          </a:p>
          <a:p>
            <a:pPr marL="0" indent="0">
              <a:buNone/>
            </a:pPr>
            <a:r>
              <a:rPr lang="en-GB" i="1" dirty="0">
                <a:latin typeface="Arial" panose="020B0604020202020204" pitchFamily="34" charset="0"/>
                <a:cs typeface="Arial" panose="020B0604020202020204" pitchFamily="34" charset="0"/>
              </a:rPr>
              <a:t>iv)  the Vice-President of Council Organization</a:t>
            </a:r>
            <a:endParaRPr lang="en-CA" i="1" dirty="0">
              <a:latin typeface="Arial" panose="020B0604020202020204" pitchFamily="34" charset="0"/>
              <a:cs typeface="Arial" panose="020B0604020202020204" pitchFamily="34" charset="0"/>
            </a:endParaRPr>
          </a:p>
          <a:p>
            <a:pPr marL="0" indent="0">
              <a:buNone/>
            </a:pPr>
            <a:r>
              <a:rPr lang="en-GB" i="1" dirty="0">
                <a:latin typeface="Arial" panose="020B0604020202020204" pitchFamily="34" charset="0"/>
                <a:cs typeface="Arial" panose="020B0604020202020204" pitchFamily="34" charset="0"/>
              </a:rPr>
              <a:t>v) the Vice-President of Communication and Member Services</a:t>
            </a:r>
            <a:endParaRPr lang="en-CA" i="1" dirty="0">
              <a:latin typeface="Arial" panose="020B0604020202020204" pitchFamily="34" charset="0"/>
              <a:cs typeface="Arial" panose="020B0604020202020204" pitchFamily="34" charset="0"/>
            </a:endParaRPr>
          </a:p>
          <a:p>
            <a:pPr marL="0" indent="0">
              <a:buNone/>
            </a:pPr>
            <a:r>
              <a:rPr lang="en-GB" i="1" dirty="0">
                <a:latin typeface="Arial" panose="020B0604020202020204" pitchFamily="34" charset="0"/>
                <a:cs typeface="Arial" panose="020B0604020202020204" pitchFamily="34" charset="0"/>
              </a:rPr>
              <a:t>vi) the Director of Alumni Affairs, non-voting ex officio.</a:t>
            </a:r>
            <a:endParaRPr lang="en-CA" i="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EC7A5AD-5AEC-42D0-A3BE-F46B40576360}" type="slidenum">
              <a:rPr lang="en-US" smtClean="0"/>
              <a:t>11</a:t>
            </a:fld>
            <a:endParaRPr lang="en-US"/>
          </a:p>
        </p:txBody>
      </p:sp>
    </p:spTree>
    <p:extLst>
      <p:ext uri="{BB962C8B-B14F-4D97-AF65-F5344CB8AC3E}">
        <p14:creationId xmlns:p14="http://schemas.microsoft.com/office/powerpoint/2010/main" val="3083375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normAutofit/>
          </a:bodyPr>
          <a:lstStyle/>
          <a:p>
            <a:r>
              <a:rPr lang="en-US" sz="4400" b="1" dirty="0">
                <a:latin typeface="Arial" panose="020B0604020202020204" pitchFamily="34" charset="0"/>
                <a:cs typeface="Arial" panose="020B0604020202020204" pitchFamily="34" charset="0"/>
              </a:rPr>
              <a:t>Article IV – Organization – 5.</a:t>
            </a:r>
          </a:p>
        </p:txBody>
      </p:sp>
      <p:sp>
        <p:nvSpPr>
          <p:cNvPr id="86019" name="Rectangle 3"/>
          <p:cNvSpPr>
            <a:spLocks noGrp="1" noChangeArrowheads="1"/>
          </p:cNvSpPr>
          <p:nvPr>
            <p:ph idx="1"/>
          </p:nvPr>
        </p:nvSpPr>
        <p:spPr>
          <a:xfrm>
            <a:off x="677511" y="1528550"/>
            <a:ext cx="9080638" cy="4512814"/>
          </a:xfrm>
        </p:spPr>
        <p:txBody>
          <a:bodyPr>
            <a:normAutofit/>
          </a:bodyPr>
          <a:lstStyle/>
          <a:p>
            <a:pPr marL="0" indent="0">
              <a:buNone/>
            </a:pPr>
            <a:r>
              <a:rPr lang="en-CA" dirty="0">
                <a:latin typeface="Arial" panose="020B0604020202020204" pitchFamily="34" charset="0"/>
                <a:cs typeface="Arial" panose="020B0604020202020204" pitchFamily="34" charset="0"/>
              </a:rPr>
              <a:t>Currently reads:</a:t>
            </a:r>
            <a:endParaRPr lang="en-GB" dirty="0">
              <a:latin typeface="Arial" panose="020B0604020202020204" pitchFamily="34" charset="0"/>
              <a:cs typeface="Arial" panose="020B0604020202020204" pitchFamily="34" charset="0"/>
            </a:endParaRPr>
          </a:p>
          <a:p>
            <a:pPr marL="0" indent="0">
              <a:buNone/>
            </a:pPr>
            <a:r>
              <a:rPr lang="en-GB" i="1" dirty="0">
                <a:latin typeface="Arial" panose="020B0604020202020204" pitchFamily="34" charset="0"/>
                <a:cs typeface="Arial" panose="020B0604020202020204" pitchFamily="34" charset="0"/>
              </a:rPr>
              <a:t>5. Local Chapters </a:t>
            </a:r>
            <a:endParaRPr lang="en-CA" i="1" dirty="0">
              <a:latin typeface="Arial" panose="020B0604020202020204" pitchFamily="34" charset="0"/>
              <a:cs typeface="Arial" panose="020B0604020202020204" pitchFamily="34" charset="0"/>
            </a:endParaRPr>
          </a:p>
          <a:p>
            <a:pPr marL="0" indent="0">
              <a:buNone/>
            </a:pPr>
            <a:r>
              <a:rPr lang="en-GB" i="1" dirty="0">
                <a:latin typeface="Arial" panose="020B0604020202020204" pitchFamily="34" charset="0"/>
                <a:cs typeface="Arial" panose="020B0604020202020204" pitchFamily="34" charset="0"/>
              </a:rPr>
              <a:t>Any ten (10) members of the Association residing in any locality may organize a Local Chapter of the Association, subject to the written approval of Council.</a:t>
            </a:r>
          </a:p>
          <a:p>
            <a:pPr marL="0" indent="0">
              <a:buNone/>
            </a:pPr>
            <a:endParaRPr lang="en-GB" i="1" dirty="0">
              <a:latin typeface="Arial" panose="020B0604020202020204" pitchFamily="34" charset="0"/>
              <a:cs typeface="Arial" panose="020B0604020202020204" pitchFamily="34" charset="0"/>
            </a:endParaRPr>
          </a:p>
          <a:p>
            <a:pPr marL="0" indent="0">
              <a:buNone/>
            </a:pPr>
            <a:r>
              <a:rPr lang="en-GB" i="1" dirty="0">
                <a:latin typeface="Arial" panose="020B0604020202020204" pitchFamily="34" charset="0"/>
                <a:cs typeface="Arial" panose="020B0604020202020204" pitchFamily="34" charset="0"/>
              </a:rPr>
              <a:t>Approved change:</a:t>
            </a:r>
          </a:p>
          <a:p>
            <a:pPr marL="0" indent="0">
              <a:buNone/>
            </a:pPr>
            <a:r>
              <a:rPr lang="en-GB" i="1" dirty="0">
                <a:latin typeface="Arial" panose="020B0604020202020204" pitchFamily="34" charset="0"/>
                <a:cs typeface="Arial" panose="020B0604020202020204" pitchFamily="34" charset="0"/>
              </a:rPr>
              <a:t>5. Local Chapters</a:t>
            </a:r>
            <a:endParaRPr lang="en-CA" i="1" dirty="0">
              <a:latin typeface="Arial" panose="020B0604020202020204" pitchFamily="34" charset="0"/>
              <a:cs typeface="Arial" panose="020B0604020202020204" pitchFamily="34" charset="0"/>
            </a:endParaRPr>
          </a:p>
          <a:p>
            <a:pPr marL="0" indent="0">
              <a:buNone/>
            </a:pPr>
            <a:r>
              <a:rPr lang="en-GB" i="1" dirty="0">
                <a:latin typeface="Arial" panose="020B0604020202020204" pitchFamily="34" charset="0"/>
                <a:cs typeface="Arial" panose="020B0604020202020204" pitchFamily="34" charset="0"/>
              </a:rPr>
              <a:t>Any five (5) members of the Association residing in any locality may organize a Local Chapter of the Association, subject to the written approval of Council.</a:t>
            </a:r>
            <a:endParaRPr lang="en-CA" i="1" dirty="0">
              <a:latin typeface="Arial" panose="020B0604020202020204" pitchFamily="34" charset="0"/>
              <a:cs typeface="Arial" panose="020B0604020202020204" pitchFamily="34" charset="0"/>
            </a:endParaRPr>
          </a:p>
          <a:p>
            <a:pPr marL="0" indent="0">
              <a:buNone/>
            </a:pPr>
            <a:endParaRPr lang="en-CA" i="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EC7A5AD-5AEC-42D0-A3BE-F46B40576360}" type="slidenum">
              <a:rPr lang="en-US" smtClean="0"/>
              <a:t>12</a:t>
            </a:fld>
            <a:endParaRPr lang="en-US"/>
          </a:p>
        </p:txBody>
      </p:sp>
    </p:spTree>
    <p:extLst>
      <p:ext uri="{BB962C8B-B14F-4D97-AF65-F5344CB8AC3E}">
        <p14:creationId xmlns:p14="http://schemas.microsoft.com/office/powerpoint/2010/main" val="3854482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normAutofit/>
          </a:bodyPr>
          <a:lstStyle/>
          <a:p>
            <a:r>
              <a:rPr lang="en-US" sz="4400" b="1" dirty="0">
                <a:latin typeface="Arial" panose="020B0604020202020204" pitchFamily="34" charset="0"/>
                <a:cs typeface="Arial" panose="020B0604020202020204" pitchFamily="34" charset="0"/>
              </a:rPr>
              <a:t>By-Law 1 – Duties – 2. a)</a:t>
            </a:r>
          </a:p>
        </p:txBody>
      </p:sp>
      <p:sp>
        <p:nvSpPr>
          <p:cNvPr id="86019" name="Rectangle 3"/>
          <p:cNvSpPr>
            <a:spLocks noGrp="1" noChangeArrowheads="1"/>
          </p:cNvSpPr>
          <p:nvPr>
            <p:ph idx="1"/>
          </p:nvPr>
        </p:nvSpPr>
        <p:spPr>
          <a:xfrm>
            <a:off x="677511" y="1528550"/>
            <a:ext cx="9080638" cy="4512814"/>
          </a:xfrm>
        </p:spPr>
        <p:txBody>
          <a:bodyPr>
            <a:normAutofit/>
          </a:bodyPr>
          <a:lstStyle/>
          <a:p>
            <a:pPr marL="0" indent="0">
              <a:buNone/>
            </a:pPr>
            <a:r>
              <a:rPr lang="en-CA" dirty="0">
                <a:latin typeface="Arial" panose="020B0604020202020204" pitchFamily="34" charset="0"/>
                <a:cs typeface="Arial" panose="020B0604020202020204" pitchFamily="34" charset="0"/>
              </a:rPr>
              <a:t>Currently reads:</a:t>
            </a:r>
            <a:endParaRPr lang="en-GB" dirty="0">
              <a:latin typeface="Arial" panose="020B0604020202020204" pitchFamily="34" charset="0"/>
              <a:cs typeface="Arial" panose="020B0604020202020204" pitchFamily="34" charset="0"/>
            </a:endParaRPr>
          </a:p>
          <a:p>
            <a:pPr marL="0" indent="0">
              <a:buNone/>
            </a:pPr>
            <a:r>
              <a:rPr lang="en-GB" i="1" dirty="0">
                <a:latin typeface="Arial" panose="020B0604020202020204" pitchFamily="34" charset="0"/>
                <a:cs typeface="Arial" panose="020B0604020202020204" pitchFamily="34" charset="0"/>
              </a:rPr>
              <a:t>a) The Vice-President of Campus Affairs shall be responsible for ensuring the visibility, presence and engagement of the Association in the Trent University campus communities, and for overseeing the Association’s identification and commemoration of significant historical events and/or milestones</a:t>
            </a:r>
            <a:r>
              <a:rPr lang="en-GB" dirty="0">
                <a:latin typeface="Arial" panose="020B0604020202020204" pitchFamily="34" charset="0"/>
                <a:cs typeface="Arial" panose="020B0604020202020204" pitchFamily="34" charset="0"/>
              </a:rPr>
              <a:t>.</a:t>
            </a:r>
            <a:endParaRPr lang="en-CA" dirty="0">
              <a:latin typeface="Arial" panose="020B0604020202020204" pitchFamily="34" charset="0"/>
              <a:cs typeface="Arial" panose="020B0604020202020204" pitchFamily="34" charset="0"/>
            </a:endParaRPr>
          </a:p>
          <a:p>
            <a:pPr marL="0" indent="0">
              <a:buNone/>
            </a:pPr>
            <a:endParaRPr lang="en-CA" i="1" dirty="0">
              <a:latin typeface="Arial" panose="020B0604020202020204" pitchFamily="34" charset="0"/>
              <a:cs typeface="Arial" panose="020B0604020202020204" pitchFamily="34" charset="0"/>
            </a:endParaRPr>
          </a:p>
          <a:p>
            <a:pPr marL="0" indent="0">
              <a:buNone/>
            </a:pPr>
            <a:r>
              <a:rPr lang="en-CA" dirty="0">
                <a:latin typeface="Arial" panose="020B0604020202020204" pitchFamily="34" charset="0"/>
                <a:cs typeface="Arial" panose="020B0604020202020204" pitchFamily="34" charset="0"/>
              </a:rPr>
              <a:t>Approved change:</a:t>
            </a:r>
          </a:p>
          <a:p>
            <a:pPr marL="0" indent="0">
              <a:buNone/>
            </a:pPr>
            <a:r>
              <a:rPr lang="en-GB" i="1" dirty="0">
                <a:latin typeface="Arial" panose="020B0604020202020204" pitchFamily="34" charset="0"/>
                <a:cs typeface="Arial" panose="020B0604020202020204" pitchFamily="34" charset="0"/>
              </a:rPr>
              <a:t>a) The Vice-President of Campus Communities shall be responsible for ensuring the visibility, presence, and engagement of the Association in the Trent University campus communities; for promoting student-alumni engagement; for maintaining connections to Trent’s colleges; for liaising with alumni on the governing bodies of the university; and for overseeing the Association’s identification and commemoration of significant historical events and/or milestones.</a:t>
            </a:r>
            <a:endParaRPr lang="en-CA" i="1" dirty="0">
              <a:latin typeface="Arial" panose="020B0604020202020204" pitchFamily="34" charset="0"/>
              <a:cs typeface="Arial" panose="020B0604020202020204" pitchFamily="34" charset="0"/>
            </a:endParaRPr>
          </a:p>
          <a:p>
            <a:pPr marL="0" indent="0">
              <a:buNone/>
            </a:pPr>
            <a:endParaRPr lang="en-CA"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EC7A5AD-5AEC-42D0-A3BE-F46B40576360}" type="slidenum">
              <a:rPr lang="en-US" smtClean="0"/>
              <a:t>13</a:t>
            </a:fld>
            <a:endParaRPr lang="en-US"/>
          </a:p>
        </p:txBody>
      </p:sp>
    </p:spTree>
    <p:extLst>
      <p:ext uri="{BB962C8B-B14F-4D97-AF65-F5344CB8AC3E}">
        <p14:creationId xmlns:p14="http://schemas.microsoft.com/office/powerpoint/2010/main" val="3941181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normAutofit/>
          </a:bodyPr>
          <a:lstStyle/>
          <a:p>
            <a:r>
              <a:rPr lang="en-US" sz="4400" b="1" dirty="0">
                <a:latin typeface="Arial" panose="020B0604020202020204" pitchFamily="34" charset="0"/>
                <a:cs typeface="Arial" panose="020B0604020202020204" pitchFamily="34" charset="0"/>
              </a:rPr>
              <a:t>By-Law 1 – Duties – 2. b)</a:t>
            </a:r>
          </a:p>
        </p:txBody>
      </p:sp>
      <p:sp>
        <p:nvSpPr>
          <p:cNvPr id="86019" name="Rectangle 3"/>
          <p:cNvSpPr>
            <a:spLocks noGrp="1" noChangeArrowheads="1"/>
          </p:cNvSpPr>
          <p:nvPr>
            <p:ph idx="1"/>
          </p:nvPr>
        </p:nvSpPr>
        <p:spPr>
          <a:xfrm>
            <a:off x="677511" y="1528550"/>
            <a:ext cx="9080638" cy="4512814"/>
          </a:xfrm>
        </p:spPr>
        <p:txBody>
          <a:bodyPr>
            <a:normAutofit/>
          </a:bodyPr>
          <a:lstStyle/>
          <a:p>
            <a:pPr marL="0" indent="0">
              <a:buNone/>
            </a:pPr>
            <a:r>
              <a:rPr lang="en-CA" dirty="0">
                <a:latin typeface="Arial" panose="020B0604020202020204" pitchFamily="34" charset="0"/>
                <a:cs typeface="Arial" panose="020B0604020202020204" pitchFamily="34" charset="0"/>
              </a:rPr>
              <a:t>Currently reads:</a:t>
            </a:r>
            <a:endParaRPr lang="en-GB" dirty="0">
              <a:latin typeface="Arial" panose="020B0604020202020204" pitchFamily="34" charset="0"/>
              <a:cs typeface="Arial" panose="020B0604020202020204" pitchFamily="34" charset="0"/>
            </a:endParaRPr>
          </a:p>
          <a:p>
            <a:pPr marL="0" indent="0">
              <a:buNone/>
            </a:pPr>
            <a:r>
              <a:rPr lang="en-GB" i="1" dirty="0">
                <a:latin typeface="Arial" panose="020B0604020202020204" pitchFamily="34" charset="0"/>
                <a:cs typeface="Arial" panose="020B0604020202020204" pitchFamily="34" charset="0"/>
              </a:rPr>
              <a:t>b) The Vice-President of External Relations and Communications shall be responsible for liaising with other University alumni associations, for communicating with Alumni with respect to the activities of the Association, for providing support for the Trent Alumni Magazine Board and the Office of Alumni Affairs with respect to dissemination of information to the Alumni, and for ensuring the preparation of the Association’s Annual Report.</a:t>
            </a:r>
            <a:endParaRPr lang="en-CA" i="1" dirty="0">
              <a:latin typeface="Arial" panose="020B0604020202020204" pitchFamily="34" charset="0"/>
              <a:cs typeface="Arial" panose="020B0604020202020204" pitchFamily="34" charset="0"/>
            </a:endParaRPr>
          </a:p>
          <a:p>
            <a:pPr marL="0" indent="0">
              <a:buNone/>
            </a:pPr>
            <a:endParaRPr lang="en-CA" i="1" dirty="0">
              <a:latin typeface="Arial" panose="020B0604020202020204" pitchFamily="34" charset="0"/>
              <a:cs typeface="Arial" panose="020B0604020202020204" pitchFamily="34" charset="0"/>
            </a:endParaRPr>
          </a:p>
          <a:p>
            <a:pPr marL="0" indent="0">
              <a:buNone/>
            </a:pPr>
            <a:r>
              <a:rPr lang="en-CA" dirty="0">
                <a:latin typeface="Arial" panose="020B0604020202020204" pitchFamily="34" charset="0"/>
                <a:cs typeface="Arial" panose="020B0604020202020204" pitchFamily="34" charset="0"/>
              </a:rPr>
              <a:t>Approved change:</a:t>
            </a:r>
          </a:p>
          <a:p>
            <a:pPr marL="0" indent="0">
              <a:buNone/>
            </a:pPr>
            <a:r>
              <a:rPr lang="en-GB" i="1" dirty="0">
                <a:latin typeface="Arial" panose="020B0604020202020204" pitchFamily="34" charset="0"/>
                <a:cs typeface="Arial" panose="020B0604020202020204" pitchFamily="34" charset="0"/>
              </a:rPr>
              <a:t>b) The Vice-President of Engagement and Philanthropy shall be responsible for liaising with other University alumni associations; for maintaining relationships with Regional Chapters and Shared Interest Groups; for encouraging philanthropy and volunteerism within alumni; and for the celebration alumni through awards and recognition.</a:t>
            </a:r>
            <a:endParaRPr lang="en-CA" i="1" dirty="0">
              <a:latin typeface="Arial" panose="020B0604020202020204" pitchFamily="34" charset="0"/>
              <a:cs typeface="Arial" panose="020B0604020202020204" pitchFamily="34" charset="0"/>
            </a:endParaRPr>
          </a:p>
          <a:p>
            <a:pPr marL="0" indent="0">
              <a:buNone/>
            </a:pPr>
            <a:endParaRPr lang="en-CA"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EC7A5AD-5AEC-42D0-A3BE-F46B40576360}" type="slidenum">
              <a:rPr lang="en-US" smtClean="0"/>
              <a:t>14</a:t>
            </a:fld>
            <a:endParaRPr lang="en-US"/>
          </a:p>
        </p:txBody>
      </p:sp>
    </p:spTree>
    <p:extLst>
      <p:ext uri="{BB962C8B-B14F-4D97-AF65-F5344CB8AC3E}">
        <p14:creationId xmlns:p14="http://schemas.microsoft.com/office/powerpoint/2010/main" val="1271716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normAutofit/>
          </a:bodyPr>
          <a:lstStyle/>
          <a:p>
            <a:r>
              <a:rPr lang="en-US" sz="4400" b="1" dirty="0">
                <a:latin typeface="Arial" panose="020B0604020202020204" pitchFamily="34" charset="0"/>
                <a:cs typeface="Arial" panose="020B0604020202020204" pitchFamily="34" charset="0"/>
              </a:rPr>
              <a:t>By-Law 1 – Duties – 2. c)</a:t>
            </a:r>
          </a:p>
        </p:txBody>
      </p:sp>
      <p:sp>
        <p:nvSpPr>
          <p:cNvPr id="86019" name="Rectangle 3"/>
          <p:cNvSpPr>
            <a:spLocks noGrp="1" noChangeArrowheads="1"/>
          </p:cNvSpPr>
          <p:nvPr>
            <p:ph idx="1"/>
          </p:nvPr>
        </p:nvSpPr>
        <p:spPr>
          <a:xfrm>
            <a:off x="677511" y="1528550"/>
            <a:ext cx="9080638" cy="4512814"/>
          </a:xfrm>
        </p:spPr>
        <p:txBody>
          <a:bodyPr>
            <a:normAutofit/>
          </a:bodyPr>
          <a:lstStyle/>
          <a:p>
            <a:pPr marL="0" indent="0">
              <a:buNone/>
            </a:pPr>
            <a:r>
              <a:rPr lang="en-CA" dirty="0">
                <a:latin typeface="Arial" panose="020B0604020202020204" pitchFamily="34" charset="0"/>
                <a:cs typeface="Arial" panose="020B0604020202020204" pitchFamily="34" charset="0"/>
              </a:rPr>
              <a:t>Currently reads:</a:t>
            </a:r>
            <a:endParaRPr lang="en-GB" dirty="0">
              <a:latin typeface="Arial" panose="020B0604020202020204" pitchFamily="34" charset="0"/>
              <a:cs typeface="Arial" panose="020B0604020202020204" pitchFamily="34" charset="0"/>
            </a:endParaRPr>
          </a:p>
          <a:p>
            <a:pPr marL="0" indent="0">
              <a:buNone/>
            </a:pPr>
            <a:r>
              <a:rPr lang="en-GB" i="1" dirty="0">
                <a:latin typeface="Arial" panose="020B0604020202020204" pitchFamily="34" charset="0"/>
                <a:cs typeface="Arial" panose="020B0604020202020204" pitchFamily="34" charset="0"/>
              </a:rPr>
              <a:t>c) The Vice-President of Internal Affairs shall be responsible for overseeing the overall functioning and performance of Council and Committees, including council development, policy and governance, and the finances of the Association.</a:t>
            </a:r>
            <a:endParaRPr lang="en-CA" i="1" dirty="0">
              <a:latin typeface="Arial" panose="020B0604020202020204" pitchFamily="34" charset="0"/>
              <a:cs typeface="Arial" panose="020B0604020202020204" pitchFamily="34" charset="0"/>
            </a:endParaRPr>
          </a:p>
          <a:p>
            <a:pPr marL="0" indent="0">
              <a:buNone/>
            </a:pPr>
            <a:endParaRPr lang="en-CA" i="1" dirty="0">
              <a:latin typeface="Arial" panose="020B0604020202020204" pitchFamily="34" charset="0"/>
              <a:cs typeface="Arial" panose="020B0604020202020204" pitchFamily="34" charset="0"/>
            </a:endParaRPr>
          </a:p>
          <a:p>
            <a:pPr marL="0" indent="0">
              <a:buNone/>
            </a:pPr>
            <a:r>
              <a:rPr lang="en-CA" dirty="0">
                <a:latin typeface="Arial" panose="020B0604020202020204" pitchFamily="34" charset="0"/>
                <a:cs typeface="Arial" panose="020B0604020202020204" pitchFamily="34" charset="0"/>
              </a:rPr>
              <a:t>Approved change:</a:t>
            </a:r>
          </a:p>
          <a:p>
            <a:pPr marL="0" indent="0">
              <a:buNone/>
            </a:pPr>
            <a:r>
              <a:rPr lang="en-GB" i="1" dirty="0">
                <a:latin typeface="Arial" panose="020B0604020202020204" pitchFamily="34" charset="0"/>
                <a:cs typeface="Arial" panose="020B0604020202020204" pitchFamily="34" charset="0"/>
              </a:rPr>
              <a:t>c) The Vice-President of Council Organization shall be responsible for overseeing the overall functioning and performance of Council and Committees, including council development and recruitment, policy and governance, and the finances of the Association; for the designation and celebration of </a:t>
            </a:r>
            <a:r>
              <a:rPr lang="en-GB" i="1" dirty="0" err="1">
                <a:latin typeface="Arial" panose="020B0604020202020204" pitchFamily="34" charset="0"/>
                <a:cs typeface="Arial" panose="020B0604020202020204" pitchFamily="34" charset="0"/>
              </a:rPr>
              <a:t>honourary</a:t>
            </a:r>
            <a:r>
              <a:rPr lang="en-GB" i="1" dirty="0">
                <a:latin typeface="Arial" panose="020B0604020202020204" pitchFamily="34" charset="0"/>
                <a:cs typeface="Arial" panose="020B0604020202020204" pitchFamily="34" charset="0"/>
              </a:rPr>
              <a:t> membership; and for overseeing a volunteer recruitment, management, and recognition program for alumni volunteers within the University. </a:t>
            </a:r>
            <a:endParaRPr lang="en-CA" i="1" dirty="0">
              <a:latin typeface="Arial" panose="020B0604020202020204" pitchFamily="34" charset="0"/>
              <a:cs typeface="Arial" panose="020B0604020202020204" pitchFamily="34" charset="0"/>
            </a:endParaRPr>
          </a:p>
          <a:p>
            <a:pPr marL="0" indent="0">
              <a:buNone/>
            </a:pPr>
            <a:endParaRPr lang="en-CA"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EC7A5AD-5AEC-42D0-A3BE-F46B40576360}" type="slidenum">
              <a:rPr lang="en-US" smtClean="0"/>
              <a:t>15</a:t>
            </a:fld>
            <a:endParaRPr lang="en-US"/>
          </a:p>
        </p:txBody>
      </p:sp>
    </p:spTree>
    <p:extLst>
      <p:ext uri="{BB962C8B-B14F-4D97-AF65-F5344CB8AC3E}">
        <p14:creationId xmlns:p14="http://schemas.microsoft.com/office/powerpoint/2010/main" val="1582321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normAutofit/>
          </a:bodyPr>
          <a:lstStyle/>
          <a:p>
            <a:r>
              <a:rPr lang="en-US" sz="4400" b="1" dirty="0">
                <a:latin typeface="Arial" panose="020B0604020202020204" pitchFamily="34" charset="0"/>
                <a:cs typeface="Arial" panose="020B0604020202020204" pitchFamily="34" charset="0"/>
              </a:rPr>
              <a:t>By-Law 1 – Duties – 7. b)</a:t>
            </a:r>
          </a:p>
        </p:txBody>
      </p:sp>
      <p:sp>
        <p:nvSpPr>
          <p:cNvPr id="86019" name="Rectangle 3"/>
          <p:cNvSpPr>
            <a:spLocks noGrp="1" noChangeArrowheads="1"/>
          </p:cNvSpPr>
          <p:nvPr>
            <p:ph idx="1"/>
          </p:nvPr>
        </p:nvSpPr>
        <p:spPr>
          <a:xfrm>
            <a:off x="677511" y="1528550"/>
            <a:ext cx="9080638" cy="4512814"/>
          </a:xfrm>
        </p:spPr>
        <p:txBody>
          <a:bodyPr>
            <a:normAutofit/>
          </a:bodyPr>
          <a:lstStyle/>
          <a:p>
            <a:pPr marL="0" indent="0">
              <a:buNone/>
            </a:pPr>
            <a:r>
              <a:rPr lang="en-CA" dirty="0">
                <a:latin typeface="Arial" panose="020B0604020202020204" pitchFamily="34" charset="0"/>
                <a:cs typeface="Arial" panose="020B0604020202020204" pitchFamily="34" charset="0"/>
              </a:rPr>
              <a:t>Currently reads:</a:t>
            </a:r>
            <a:endParaRPr lang="en-GB" dirty="0">
              <a:latin typeface="Arial" panose="020B0604020202020204" pitchFamily="34" charset="0"/>
              <a:cs typeface="Arial" panose="020B0604020202020204" pitchFamily="34" charset="0"/>
            </a:endParaRPr>
          </a:p>
          <a:p>
            <a:pPr marL="0" indent="0">
              <a:buNone/>
            </a:pPr>
            <a:r>
              <a:rPr lang="en-GB" i="1" dirty="0">
                <a:latin typeface="Arial" panose="020B0604020202020204" pitchFamily="34" charset="0"/>
                <a:cs typeface="Arial" panose="020B0604020202020204" pitchFamily="34" charset="0"/>
              </a:rPr>
              <a:t>b) The Student Representative (TOSA) shall be the key liaison between the TUAA and Trent University undergraduate students, as represented by the Trent in Oshawa Student Association (TOSA).</a:t>
            </a:r>
            <a:endParaRPr lang="en-CA" i="1" dirty="0">
              <a:latin typeface="Arial" panose="020B0604020202020204" pitchFamily="34" charset="0"/>
              <a:cs typeface="Arial" panose="020B0604020202020204" pitchFamily="34" charset="0"/>
            </a:endParaRPr>
          </a:p>
          <a:p>
            <a:pPr marL="0" indent="0">
              <a:buNone/>
            </a:pPr>
            <a:endParaRPr lang="en-CA" i="1" dirty="0">
              <a:latin typeface="Arial" panose="020B0604020202020204" pitchFamily="34" charset="0"/>
              <a:cs typeface="Arial" panose="020B0604020202020204" pitchFamily="34" charset="0"/>
            </a:endParaRPr>
          </a:p>
          <a:p>
            <a:pPr marL="0" indent="0">
              <a:buNone/>
            </a:pPr>
            <a:r>
              <a:rPr lang="en-CA" dirty="0">
                <a:latin typeface="Arial" panose="020B0604020202020204" pitchFamily="34" charset="0"/>
                <a:cs typeface="Arial" panose="020B0604020202020204" pitchFamily="34" charset="0"/>
              </a:rPr>
              <a:t>Approved change:</a:t>
            </a:r>
          </a:p>
          <a:p>
            <a:pPr marL="0" indent="0">
              <a:buNone/>
            </a:pPr>
            <a:r>
              <a:rPr lang="en-GB" i="1" dirty="0">
                <a:latin typeface="Arial" panose="020B0604020202020204" pitchFamily="34" charset="0"/>
                <a:cs typeface="Arial" panose="020B0604020202020204" pitchFamily="34" charset="0"/>
              </a:rPr>
              <a:t>b) The Student Representative (TDSA) shall be the key liaison between the TUAA and Trent University undergraduate students, as represented by the Trent Durham Student Association (TDSA).</a:t>
            </a:r>
            <a:endParaRPr lang="en-CA" i="1" dirty="0">
              <a:latin typeface="Arial" panose="020B0604020202020204" pitchFamily="34" charset="0"/>
              <a:cs typeface="Arial" panose="020B0604020202020204" pitchFamily="34" charset="0"/>
            </a:endParaRPr>
          </a:p>
          <a:p>
            <a:pPr marL="0" indent="0">
              <a:buNone/>
            </a:pPr>
            <a:endParaRPr lang="en-CA"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EC7A5AD-5AEC-42D0-A3BE-F46B40576360}" type="slidenum">
              <a:rPr lang="en-US" smtClean="0"/>
              <a:t>16</a:t>
            </a:fld>
            <a:endParaRPr lang="en-US"/>
          </a:p>
        </p:txBody>
      </p:sp>
    </p:spTree>
    <p:extLst>
      <p:ext uri="{BB962C8B-B14F-4D97-AF65-F5344CB8AC3E}">
        <p14:creationId xmlns:p14="http://schemas.microsoft.com/office/powerpoint/2010/main" val="1385538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normAutofit/>
          </a:bodyPr>
          <a:lstStyle/>
          <a:p>
            <a:r>
              <a:rPr lang="en-US" sz="4400" b="1" dirty="0">
                <a:latin typeface="Arial" panose="020B0604020202020204" pitchFamily="34" charset="0"/>
                <a:cs typeface="Arial" panose="020B0604020202020204" pitchFamily="34" charset="0"/>
              </a:rPr>
              <a:t>By-Law 1 – Duties</a:t>
            </a:r>
          </a:p>
        </p:txBody>
      </p:sp>
      <p:sp>
        <p:nvSpPr>
          <p:cNvPr id="86019" name="Rectangle 3"/>
          <p:cNvSpPr>
            <a:spLocks noGrp="1" noChangeArrowheads="1"/>
          </p:cNvSpPr>
          <p:nvPr>
            <p:ph idx="1"/>
          </p:nvPr>
        </p:nvSpPr>
        <p:spPr>
          <a:xfrm>
            <a:off x="677511" y="1528550"/>
            <a:ext cx="9080638" cy="4512814"/>
          </a:xfrm>
        </p:spPr>
        <p:txBody>
          <a:bodyPr>
            <a:normAutofit lnSpcReduction="10000"/>
          </a:bodyPr>
          <a:lstStyle/>
          <a:p>
            <a:pPr marL="0" indent="0">
              <a:buNone/>
            </a:pPr>
            <a:r>
              <a:rPr lang="en-CA" dirty="0">
                <a:latin typeface="Arial" panose="020B0604020202020204" pitchFamily="34" charset="0"/>
                <a:cs typeface="Arial" panose="020B0604020202020204" pitchFamily="34" charset="0"/>
              </a:rPr>
              <a:t>Approved changes:</a:t>
            </a:r>
          </a:p>
          <a:p>
            <a:pPr marL="0" indent="0">
              <a:buNone/>
            </a:pPr>
            <a:endParaRPr lang="en-CA" dirty="0">
              <a:latin typeface="Arial" panose="020B0604020202020204" pitchFamily="34" charset="0"/>
              <a:cs typeface="Arial" panose="020B0604020202020204" pitchFamily="34" charset="0"/>
            </a:endParaRPr>
          </a:p>
          <a:p>
            <a:pPr marL="0" indent="0">
              <a:buNone/>
            </a:pPr>
            <a:r>
              <a:rPr lang="en-CA" dirty="0">
                <a:latin typeface="Arial" panose="020B0604020202020204" pitchFamily="34" charset="0"/>
                <a:cs typeface="Arial" panose="020B0604020202020204" pitchFamily="34" charset="0"/>
              </a:rPr>
              <a:t>Addition:</a:t>
            </a:r>
            <a:endParaRPr lang="en-GB" dirty="0">
              <a:latin typeface="Arial" panose="020B0604020202020204" pitchFamily="34" charset="0"/>
              <a:cs typeface="Arial" panose="020B0604020202020204" pitchFamily="34" charset="0"/>
            </a:endParaRPr>
          </a:p>
          <a:p>
            <a:pPr marL="0" indent="0">
              <a:buNone/>
            </a:pPr>
            <a:r>
              <a:rPr lang="en-GB" i="1" dirty="0">
                <a:latin typeface="Arial" panose="020B0604020202020204" pitchFamily="34" charset="0"/>
                <a:cs typeface="Arial" panose="020B0604020202020204" pitchFamily="34" charset="0"/>
              </a:rPr>
              <a:t>3. The Council-Colleges Liaison shall be responsible for serving as a liaison between Council and College bodies; for supporting alumni engagement within the Colleges structure; and for fostering Collegial spirit within alumni.</a:t>
            </a:r>
            <a:endParaRPr lang="en-CA" i="1" dirty="0">
              <a:latin typeface="Arial" panose="020B0604020202020204" pitchFamily="34" charset="0"/>
              <a:cs typeface="Arial" panose="020B0604020202020204" pitchFamily="34" charset="0"/>
            </a:endParaRPr>
          </a:p>
          <a:p>
            <a:pPr marL="0" indent="0">
              <a:buNone/>
            </a:pPr>
            <a:endParaRPr lang="en-CA" i="1" dirty="0">
              <a:latin typeface="Arial" panose="020B0604020202020204" pitchFamily="34" charset="0"/>
              <a:cs typeface="Arial" panose="020B0604020202020204" pitchFamily="34" charset="0"/>
            </a:endParaRPr>
          </a:p>
          <a:p>
            <a:pPr marL="0" indent="0">
              <a:buNone/>
            </a:pPr>
            <a:r>
              <a:rPr lang="en-CA" dirty="0">
                <a:latin typeface="Arial" panose="020B0604020202020204" pitchFamily="34" charset="0"/>
                <a:cs typeface="Arial" panose="020B0604020202020204" pitchFamily="34" charset="0"/>
              </a:rPr>
              <a:t>Removal:</a:t>
            </a:r>
          </a:p>
          <a:p>
            <a:pPr marL="0" indent="0">
              <a:buNone/>
            </a:pPr>
            <a:r>
              <a:rPr lang="en-GB" i="1" dirty="0">
                <a:latin typeface="Arial" panose="020B0604020202020204" pitchFamily="34" charset="0"/>
                <a:cs typeface="Arial" panose="020B0604020202020204" pitchFamily="34" charset="0"/>
              </a:rPr>
              <a:t>6. The BOG (Board of Governors) Representatives shall be the key liaisons between the Association and the Trent University Board of Governors. The BOG Representatives will carry out their duties as outlined by the Board of Governors.</a:t>
            </a:r>
          </a:p>
          <a:p>
            <a:pPr marL="0" indent="0">
              <a:buNone/>
            </a:pPr>
            <a:endParaRPr lang="en-GB" i="1"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Re-numbering clauses as needed.</a:t>
            </a:r>
            <a:endParaRPr lang="en-CA" dirty="0">
              <a:latin typeface="Arial" panose="020B0604020202020204" pitchFamily="34" charset="0"/>
              <a:cs typeface="Arial" panose="020B0604020202020204" pitchFamily="34" charset="0"/>
            </a:endParaRPr>
          </a:p>
          <a:p>
            <a:pPr marL="0" indent="0">
              <a:buNone/>
            </a:pPr>
            <a:endParaRPr lang="en-CA"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EC7A5AD-5AEC-42D0-A3BE-F46B40576360}" type="slidenum">
              <a:rPr lang="en-US" smtClean="0"/>
              <a:t>17</a:t>
            </a:fld>
            <a:endParaRPr lang="en-US"/>
          </a:p>
        </p:txBody>
      </p:sp>
    </p:spTree>
    <p:extLst>
      <p:ext uri="{BB962C8B-B14F-4D97-AF65-F5344CB8AC3E}">
        <p14:creationId xmlns:p14="http://schemas.microsoft.com/office/powerpoint/2010/main" val="1450925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normAutofit/>
          </a:bodyPr>
          <a:lstStyle/>
          <a:p>
            <a:r>
              <a:rPr lang="en-US" sz="4400" b="1" dirty="0">
                <a:latin typeface="Arial" panose="020B0604020202020204" pitchFamily="34" charset="0"/>
                <a:cs typeface="Arial" panose="020B0604020202020204" pitchFamily="34" charset="0"/>
              </a:rPr>
              <a:t>By-Law 2 – Local Chapters</a:t>
            </a:r>
          </a:p>
        </p:txBody>
      </p:sp>
      <p:sp>
        <p:nvSpPr>
          <p:cNvPr id="86019" name="Rectangle 3"/>
          <p:cNvSpPr>
            <a:spLocks noGrp="1" noChangeArrowheads="1"/>
          </p:cNvSpPr>
          <p:nvPr>
            <p:ph idx="1"/>
          </p:nvPr>
        </p:nvSpPr>
        <p:spPr>
          <a:xfrm>
            <a:off x="677511" y="1528550"/>
            <a:ext cx="9080638" cy="4512814"/>
          </a:xfrm>
        </p:spPr>
        <p:txBody>
          <a:bodyPr>
            <a:normAutofit/>
          </a:bodyPr>
          <a:lstStyle/>
          <a:p>
            <a:pPr marL="0" indent="0">
              <a:buNone/>
            </a:pPr>
            <a:r>
              <a:rPr lang="en-CA" dirty="0">
                <a:latin typeface="Arial" panose="020B0604020202020204" pitchFamily="34" charset="0"/>
                <a:cs typeface="Arial" panose="020B0604020202020204" pitchFamily="34" charset="0"/>
              </a:rPr>
              <a:t>Currently reads:</a:t>
            </a:r>
          </a:p>
          <a:p>
            <a:pPr marL="0" indent="0">
              <a:buNone/>
            </a:pPr>
            <a:r>
              <a:rPr lang="en-GB" dirty="0">
                <a:latin typeface="Arial" panose="020B0604020202020204" pitchFamily="34" charset="0"/>
                <a:cs typeface="Arial" panose="020B0604020202020204" pitchFamily="34" charset="0"/>
              </a:rPr>
              <a:t>1. Each Local Chapter shall have a president and may have such other officers as deemed appropriate by the Chapter.</a:t>
            </a:r>
            <a:endParaRPr lang="en-CA" dirty="0">
              <a:latin typeface="Arial" panose="020B0604020202020204" pitchFamily="34" charset="0"/>
              <a:cs typeface="Arial" panose="020B0604020202020204" pitchFamily="34" charset="0"/>
            </a:endParaRPr>
          </a:p>
          <a:p>
            <a:pPr marL="0" indent="0">
              <a:buNone/>
            </a:pPr>
            <a:endParaRPr lang="en-CA" dirty="0">
              <a:latin typeface="Arial" panose="020B0604020202020204" pitchFamily="34" charset="0"/>
              <a:cs typeface="Arial" panose="020B0604020202020204" pitchFamily="34" charset="0"/>
            </a:endParaRPr>
          </a:p>
          <a:p>
            <a:pPr marL="0" indent="0">
              <a:buNone/>
            </a:pPr>
            <a:r>
              <a:rPr lang="en-CA" dirty="0">
                <a:latin typeface="Arial" panose="020B0604020202020204" pitchFamily="34" charset="0"/>
                <a:cs typeface="Arial" panose="020B0604020202020204" pitchFamily="34" charset="0"/>
              </a:rPr>
              <a:t>Approved change:</a:t>
            </a:r>
          </a:p>
          <a:p>
            <a:pPr marL="0" indent="0">
              <a:buNone/>
            </a:pPr>
            <a:r>
              <a:rPr lang="en-GB" dirty="0">
                <a:latin typeface="Arial" panose="020B0604020202020204" pitchFamily="34" charset="0"/>
                <a:cs typeface="Arial" panose="020B0604020202020204" pitchFamily="34" charset="0"/>
              </a:rPr>
              <a:t>1. Each Local Chapter shall have a president and may have such chapter champions as deemed appropriate by the Chapter.</a:t>
            </a:r>
            <a:endParaRPr lang="en-CA"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EC7A5AD-5AEC-42D0-A3BE-F46B40576360}" type="slidenum">
              <a:rPr lang="en-US" smtClean="0"/>
              <a:t>18</a:t>
            </a:fld>
            <a:endParaRPr lang="en-US"/>
          </a:p>
        </p:txBody>
      </p:sp>
    </p:spTree>
    <p:extLst>
      <p:ext uri="{BB962C8B-B14F-4D97-AF65-F5344CB8AC3E}">
        <p14:creationId xmlns:p14="http://schemas.microsoft.com/office/powerpoint/2010/main" val="2404002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normAutofit/>
          </a:bodyPr>
          <a:lstStyle/>
          <a:p>
            <a:r>
              <a:rPr lang="en-US" sz="4400" b="1" dirty="0">
                <a:latin typeface="Arial" panose="020B0604020202020204" pitchFamily="34" charset="0"/>
                <a:cs typeface="Arial" panose="020B0604020202020204" pitchFamily="34" charset="0"/>
              </a:rPr>
              <a:t>By-Law 3 – Elections</a:t>
            </a:r>
          </a:p>
        </p:txBody>
      </p:sp>
      <p:sp>
        <p:nvSpPr>
          <p:cNvPr id="86019" name="Rectangle 3"/>
          <p:cNvSpPr>
            <a:spLocks noGrp="1" noChangeArrowheads="1"/>
          </p:cNvSpPr>
          <p:nvPr>
            <p:ph idx="1"/>
          </p:nvPr>
        </p:nvSpPr>
        <p:spPr>
          <a:xfrm>
            <a:off x="677511" y="1528550"/>
            <a:ext cx="9080638" cy="4512814"/>
          </a:xfrm>
        </p:spPr>
        <p:txBody>
          <a:bodyPr>
            <a:normAutofit/>
          </a:bodyPr>
          <a:lstStyle/>
          <a:p>
            <a:pPr marL="0" indent="0">
              <a:buNone/>
            </a:pPr>
            <a:r>
              <a:rPr lang="en-CA" dirty="0">
                <a:latin typeface="Arial" panose="020B0604020202020204" pitchFamily="34" charset="0"/>
                <a:cs typeface="Arial" panose="020B0604020202020204" pitchFamily="34" charset="0"/>
              </a:rPr>
              <a:t>Currently reads:</a:t>
            </a:r>
          </a:p>
          <a:p>
            <a:pPr marL="0" indent="0">
              <a:buNone/>
            </a:pPr>
            <a:r>
              <a:rPr lang="en-GB" i="1" dirty="0">
                <a:latin typeface="Arial" panose="020B0604020202020204" pitchFamily="34" charset="0"/>
                <a:cs typeface="Arial" panose="020B0604020202020204" pitchFamily="34" charset="0"/>
              </a:rPr>
              <a:t>5. In odd-numbered years, five (5) Councillors shall normally be elected, as well as the President, Vice-President of Campus Affairs and Vice-President of Membership. In even-numbered years, six (6) Councillors shall normally be elected, as well as the Vice-President of Internal Affairs and Vice-President of External Relations and Communications.</a:t>
            </a:r>
            <a:endParaRPr lang="en-CA" i="1" dirty="0">
              <a:latin typeface="Arial" panose="020B0604020202020204" pitchFamily="34" charset="0"/>
              <a:cs typeface="Arial" panose="020B0604020202020204" pitchFamily="34" charset="0"/>
            </a:endParaRPr>
          </a:p>
          <a:p>
            <a:pPr marL="0" indent="0">
              <a:buNone/>
            </a:pPr>
            <a:endParaRPr lang="en-CA" dirty="0">
              <a:latin typeface="Arial" panose="020B0604020202020204" pitchFamily="34" charset="0"/>
              <a:cs typeface="Arial" panose="020B0604020202020204" pitchFamily="34" charset="0"/>
            </a:endParaRPr>
          </a:p>
          <a:p>
            <a:pPr marL="0" indent="0">
              <a:buNone/>
            </a:pPr>
            <a:r>
              <a:rPr lang="en-CA" dirty="0">
                <a:latin typeface="Arial" panose="020B0604020202020204" pitchFamily="34" charset="0"/>
                <a:cs typeface="Arial" panose="020B0604020202020204" pitchFamily="34" charset="0"/>
              </a:rPr>
              <a:t>Approved change:</a:t>
            </a:r>
          </a:p>
          <a:p>
            <a:pPr marL="0" indent="0">
              <a:buNone/>
            </a:pPr>
            <a:r>
              <a:rPr lang="en-GB" i="1" dirty="0">
                <a:latin typeface="Arial" panose="020B0604020202020204" pitchFamily="34" charset="0"/>
                <a:cs typeface="Arial" panose="020B0604020202020204" pitchFamily="34" charset="0"/>
              </a:rPr>
              <a:t>6. In odd-numbered years, five (5) Councillors shall normally be elected, as well as the President, Vice-President of Campus Communities and Vice-President of Engagement and Philanthropy. In even-numbered years, six (6) Councillors shall normally be elected, as well as the Vice-President of Council Organization and Vice-President of Communications and Member Services.</a:t>
            </a:r>
            <a:endParaRPr lang="en-CA" i="1" dirty="0">
              <a:latin typeface="Arial" panose="020B0604020202020204" pitchFamily="34" charset="0"/>
              <a:cs typeface="Arial" panose="020B0604020202020204" pitchFamily="34" charset="0"/>
            </a:endParaRPr>
          </a:p>
          <a:p>
            <a:pPr marL="0" indent="0">
              <a:buNone/>
            </a:pPr>
            <a:endParaRPr lang="en-CA"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EC7A5AD-5AEC-42D0-A3BE-F46B40576360}" type="slidenum">
              <a:rPr lang="en-US" smtClean="0"/>
              <a:t>19</a:t>
            </a:fld>
            <a:endParaRPr lang="en-US"/>
          </a:p>
        </p:txBody>
      </p:sp>
    </p:spTree>
    <p:extLst>
      <p:ext uri="{BB962C8B-B14F-4D97-AF65-F5344CB8AC3E}">
        <p14:creationId xmlns:p14="http://schemas.microsoft.com/office/powerpoint/2010/main" val="541022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normAutofit/>
          </a:bodyPr>
          <a:lstStyle/>
          <a:p>
            <a:r>
              <a:rPr lang="en-US" sz="4400" b="1" dirty="0">
                <a:latin typeface="Arial" panose="020B0604020202020204" pitchFamily="34" charset="0"/>
                <a:cs typeface="Arial" panose="020B0604020202020204" pitchFamily="34" charset="0"/>
              </a:rPr>
              <a:t>Background</a:t>
            </a:r>
          </a:p>
        </p:txBody>
      </p:sp>
      <p:sp>
        <p:nvSpPr>
          <p:cNvPr id="86019" name="Rectangle 3"/>
          <p:cNvSpPr>
            <a:spLocks noGrp="1" noChangeArrowheads="1"/>
          </p:cNvSpPr>
          <p:nvPr>
            <p:ph idx="1"/>
          </p:nvPr>
        </p:nvSpPr>
        <p:spPr>
          <a:xfrm>
            <a:off x="677511" y="1528550"/>
            <a:ext cx="9080638" cy="4512814"/>
          </a:xfrm>
        </p:spPr>
        <p:txBody>
          <a:bodyPr>
            <a:normAutofit lnSpcReduction="10000"/>
          </a:bodyPr>
          <a:lstStyle/>
          <a:p>
            <a:pPr>
              <a:buFont typeface="Wingdings" panose="05000000000000000000" pitchFamily="2" charset="2"/>
              <a:buChar char="Ø"/>
            </a:pPr>
            <a:r>
              <a:rPr lang="en-US" sz="2600" dirty="0">
                <a:latin typeface="Arial" panose="020B0604020202020204" pitchFamily="34" charset="0"/>
                <a:cs typeface="Arial" panose="020B0604020202020204" pitchFamily="34" charset="0"/>
              </a:rPr>
              <a:t>Year One Strategic Planning Initiative for Capacity Building</a:t>
            </a:r>
          </a:p>
          <a:p>
            <a:pPr>
              <a:buFont typeface="Wingdings" panose="05000000000000000000" pitchFamily="2" charset="2"/>
              <a:buChar char="Ø"/>
            </a:pPr>
            <a:r>
              <a:rPr lang="en-US" sz="2600" dirty="0">
                <a:latin typeface="Arial" panose="020B0604020202020204" pitchFamily="34" charset="0"/>
                <a:cs typeface="Arial" panose="020B0604020202020204" pitchFamily="34" charset="0"/>
              </a:rPr>
              <a:t>Numerous changes needed – Alumni representation on the Board of Governors changed, Constitution had not been updated since 2012 and did not match the practices Council and Council Executive had developed.</a:t>
            </a:r>
          </a:p>
          <a:p>
            <a:pPr>
              <a:buFont typeface="Wingdings" panose="05000000000000000000" pitchFamily="2" charset="2"/>
              <a:buChar char="Ø"/>
            </a:pPr>
            <a:r>
              <a:rPr lang="en-US" sz="2600" dirty="0">
                <a:latin typeface="Arial" panose="020B0604020202020204" pitchFamily="34" charset="0"/>
                <a:cs typeface="Arial" panose="020B0604020202020204" pitchFamily="34" charset="0"/>
              </a:rPr>
              <a:t>Consultation with a number of Alumni Associations in the province; research of all AA Constitutions of Universities in the Ontario</a:t>
            </a:r>
          </a:p>
          <a:p>
            <a:pPr>
              <a:buFont typeface="Wingdings" panose="05000000000000000000" pitchFamily="2" charset="2"/>
              <a:buChar char="Ø"/>
            </a:pPr>
            <a:r>
              <a:rPr lang="en-US" sz="2600" dirty="0">
                <a:latin typeface="Arial" panose="020B0604020202020204" pitchFamily="34" charset="0"/>
                <a:cs typeface="Arial" panose="020B0604020202020204" pitchFamily="34" charset="0"/>
              </a:rPr>
              <a:t>2 hour session at TUAA annual retreat approved the following changes.</a:t>
            </a:r>
          </a:p>
        </p:txBody>
      </p:sp>
      <p:sp>
        <p:nvSpPr>
          <p:cNvPr id="2" name="Slide Number Placeholder 1"/>
          <p:cNvSpPr>
            <a:spLocks noGrp="1"/>
          </p:cNvSpPr>
          <p:nvPr>
            <p:ph type="sldNum" sz="quarter" idx="12"/>
          </p:nvPr>
        </p:nvSpPr>
        <p:spPr/>
        <p:txBody>
          <a:bodyPr/>
          <a:lstStyle/>
          <a:p>
            <a:fld id="{DEC7A5AD-5AEC-42D0-A3BE-F46B40576360}" type="slidenum">
              <a:rPr lang="en-US" smtClean="0"/>
              <a:t>2</a:t>
            </a:fld>
            <a:endParaRPr lang="en-US"/>
          </a:p>
        </p:txBody>
      </p:sp>
    </p:spTree>
    <p:extLst>
      <p:ext uri="{BB962C8B-B14F-4D97-AF65-F5344CB8AC3E}">
        <p14:creationId xmlns:p14="http://schemas.microsoft.com/office/powerpoint/2010/main" val="14505685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normAutofit/>
          </a:bodyPr>
          <a:lstStyle/>
          <a:p>
            <a:r>
              <a:rPr lang="en-US" sz="4400" b="1" dirty="0">
                <a:latin typeface="Arial" panose="020B0604020202020204" pitchFamily="34" charset="0"/>
                <a:cs typeface="Arial" panose="020B0604020202020204" pitchFamily="34" charset="0"/>
              </a:rPr>
              <a:t>By-Law 3 – Elections</a:t>
            </a:r>
          </a:p>
        </p:txBody>
      </p:sp>
      <p:sp>
        <p:nvSpPr>
          <p:cNvPr id="86019" name="Rectangle 3"/>
          <p:cNvSpPr>
            <a:spLocks noGrp="1" noChangeArrowheads="1"/>
          </p:cNvSpPr>
          <p:nvPr>
            <p:ph idx="1"/>
          </p:nvPr>
        </p:nvSpPr>
        <p:spPr>
          <a:xfrm>
            <a:off x="677511" y="1528550"/>
            <a:ext cx="9080638" cy="4512814"/>
          </a:xfrm>
        </p:spPr>
        <p:txBody>
          <a:bodyPr>
            <a:normAutofit/>
          </a:bodyPr>
          <a:lstStyle/>
          <a:p>
            <a:pPr marL="0" indent="0">
              <a:buNone/>
            </a:pPr>
            <a:r>
              <a:rPr lang="en-CA" dirty="0">
                <a:latin typeface="Arial" panose="020B0604020202020204" pitchFamily="34" charset="0"/>
                <a:cs typeface="Arial" panose="020B0604020202020204" pitchFamily="34" charset="0"/>
              </a:rPr>
              <a:t>Currently reads:</a:t>
            </a:r>
          </a:p>
          <a:p>
            <a:pPr marL="0" indent="0">
              <a:buNone/>
            </a:pPr>
            <a:r>
              <a:rPr lang="en-GB" i="1" dirty="0">
                <a:latin typeface="Arial" panose="020B0604020202020204" pitchFamily="34" charset="0"/>
                <a:cs typeface="Arial" panose="020B0604020202020204" pitchFamily="34" charset="0"/>
              </a:rPr>
              <a:t>7. A vacancy in the Council which arises through the resignation of a member, or a position which remains unfilled at the Annual General Meeting elections, shall be filled by appointment, and shall require the unanimous vote of Council. The term of such appointment shall be until the next Annual General Meeting.</a:t>
            </a:r>
            <a:endParaRPr lang="en-CA" i="1" dirty="0">
              <a:latin typeface="Arial" panose="020B0604020202020204" pitchFamily="34" charset="0"/>
              <a:cs typeface="Arial" panose="020B0604020202020204" pitchFamily="34" charset="0"/>
            </a:endParaRPr>
          </a:p>
          <a:p>
            <a:pPr marL="0" indent="0">
              <a:buNone/>
            </a:pPr>
            <a:endParaRPr lang="en-CA" dirty="0">
              <a:latin typeface="Arial" panose="020B0604020202020204" pitchFamily="34" charset="0"/>
              <a:cs typeface="Arial" panose="020B0604020202020204" pitchFamily="34" charset="0"/>
            </a:endParaRPr>
          </a:p>
          <a:p>
            <a:pPr marL="0" indent="0">
              <a:buNone/>
            </a:pPr>
            <a:r>
              <a:rPr lang="en-CA" dirty="0">
                <a:latin typeface="Arial" panose="020B0604020202020204" pitchFamily="34" charset="0"/>
                <a:cs typeface="Arial" panose="020B0604020202020204" pitchFamily="34" charset="0"/>
              </a:rPr>
              <a:t>Approved change:</a:t>
            </a:r>
          </a:p>
          <a:p>
            <a:pPr marL="0" indent="0">
              <a:buNone/>
            </a:pPr>
            <a:r>
              <a:rPr lang="en-GB" i="1" dirty="0">
                <a:latin typeface="Arial" panose="020B0604020202020204" pitchFamily="34" charset="0"/>
                <a:cs typeface="Arial" panose="020B0604020202020204" pitchFamily="34" charset="0"/>
              </a:rPr>
              <a:t>8. A vacancy in the Council which arises through the resignation of a member, or a position which remains unfilled at the Annual General Meeting elections, shall be filled by appointment, and shall require a majority vote of Council. The term of such appointment shall be until the next Annual General Meeting.</a:t>
            </a:r>
            <a:endParaRPr lang="en-CA" i="1" dirty="0">
              <a:latin typeface="Arial" panose="020B0604020202020204" pitchFamily="34" charset="0"/>
              <a:cs typeface="Arial" panose="020B0604020202020204" pitchFamily="34" charset="0"/>
            </a:endParaRPr>
          </a:p>
          <a:p>
            <a:pPr marL="0" indent="0">
              <a:buNone/>
            </a:pPr>
            <a:endParaRPr lang="en-CA"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EC7A5AD-5AEC-42D0-A3BE-F46B40576360}" type="slidenum">
              <a:rPr lang="en-US" smtClean="0"/>
              <a:t>20</a:t>
            </a:fld>
            <a:endParaRPr lang="en-US"/>
          </a:p>
        </p:txBody>
      </p:sp>
    </p:spTree>
    <p:extLst>
      <p:ext uri="{BB962C8B-B14F-4D97-AF65-F5344CB8AC3E}">
        <p14:creationId xmlns:p14="http://schemas.microsoft.com/office/powerpoint/2010/main" val="2060788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normAutofit/>
          </a:bodyPr>
          <a:lstStyle/>
          <a:p>
            <a:r>
              <a:rPr lang="en-US" sz="4400" b="1" dirty="0">
                <a:latin typeface="Arial" panose="020B0604020202020204" pitchFamily="34" charset="0"/>
                <a:cs typeface="Arial" panose="020B0604020202020204" pitchFamily="34" charset="0"/>
              </a:rPr>
              <a:t>By-Law 3 – Elections</a:t>
            </a:r>
          </a:p>
        </p:txBody>
      </p:sp>
      <p:sp>
        <p:nvSpPr>
          <p:cNvPr id="86019" name="Rectangle 3"/>
          <p:cNvSpPr>
            <a:spLocks noGrp="1" noChangeArrowheads="1"/>
          </p:cNvSpPr>
          <p:nvPr>
            <p:ph idx="1"/>
          </p:nvPr>
        </p:nvSpPr>
        <p:spPr>
          <a:xfrm>
            <a:off x="677511" y="1528550"/>
            <a:ext cx="9080638" cy="4512814"/>
          </a:xfrm>
        </p:spPr>
        <p:txBody>
          <a:bodyPr>
            <a:normAutofit/>
          </a:bodyPr>
          <a:lstStyle/>
          <a:p>
            <a:pPr marL="0" indent="0">
              <a:buNone/>
            </a:pPr>
            <a:r>
              <a:rPr lang="en-CA" dirty="0">
                <a:latin typeface="Arial" panose="020B0604020202020204" pitchFamily="34" charset="0"/>
                <a:cs typeface="Arial" panose="020B0604020202020204" pitchFamily="34" charset="0"/>
              </a:rPr>
              <a:t>Addition:</a:t>
            </a:r>
          </a:p>
          <a:p>
            <a:pPr marL="0" indent="0">
              <a:buNone/>
            </a:pPr>
            <a:r>
              <a:rPr lang="en-GB" i="1" dirty="0">
                <a:latin typeface="Arial" panose="020B0604020202020204" pitchFamily="34" charset="0"/>
                <a:cs typeface="Arial" panose="020B0604020202020204" pitchFamily="34" charset="0"/>
              </a:rPr>
              <a:t>5. Election to the Executive shall be contingent on the completion of one (1) year as a Councillor.</a:t>
            </a:r>
            <a:endParaRPr lang="en-CA" i="1" dirty="0">
              <a:latin typeface="Arial" panose="020B0604020202020204" pitchFamily="34" charset="0"/>
              <a:cs typeface="Arial" panose="020B0604020202020204" pitchFamily="34" charset="0"/>
            </a:endParaRPr>
          </a:p>
          <a:p>
            <a:pPr marL="0" indent="0">
              <a:buNone/>
            </a:pPr>
            <a:endParaRPr lang="en-CA" dirty="0">
              <a:latin typeface="Arial" panose="020B0604020202020204" pitchFamily="34" charset="0"/>
              <a:cs typeface="Arial" panose="020B0604020202020204" pitchFamily="34" charset="0"/>
            </a:endParaRPr>
          </a:p>
          <a:p>
            <a:pPr marL="0" indent="0">
              <a:buNone/>
            </a:pPr>
            <a:r>
              <a:rPr lang="en-CA" dirty="0">
                <a:latin typeface="Arial" panose="020B0604020202020204" pitchFamily="34" charset="0"/>
                <a:cs typeface="Arial" panose="020B0604020202020204" pitchFamily="34" charset="0"/>
              </a:rPr>
              <a:t>Re-numbering clauses as needed.</a:t>
            </a:r>
          </a:p>
        </p:txBody>
      </p:sp>
      <p:sp>
        <p:nvSpPr>
          <p:cNvPr id="2" name="Slide Number Placeholder 1"/>
          <p:cNvSpPr>
            <a:spLocks noGrp="1"/>
          </p:cNvSpPr>
          <p:nvPr>
            <p:ph type="sldNum" sz="quarter" idx="12"/>
          </p:nvPr>
        </p:nvSpPr>
        <p:spPr/>
        <p:txBody>
          <a:bodyPr/>
          <a:lstStyle/>
          <a:p>
            <a:fld id="{DEC7A5AD-5AEC-42D0-A3BE-F46B40576360}" type="slidenum">
              <a:rPr lang="en-US" smtClean="0"/>
              <a:t>21</a:t>
            </a:fld>
            <a:endParaRPr lang="en-US"/>
          </a:p>
        </p:txBody>
      </p:sp>
    </p:spTree>
    <p:extLst>
      <p:ext uri="{BB962C8B-B14F-4D97-AF65-F5344CB8AC3E}">
        <p14:creationId xmlns:p14="http://schemas.microsoft.com/office/powerpoint/2010/main" val="1988219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normAutofit/>
          </a:bodyPr>
          <a:lstStyle/>
          <a:p>
            <a:r>
              <a:rPr lang="en-US" sz="4400" b="1" dirty="0">
                <a:latin typeface="Arial" panose="020B0604020202020204" pitchFamily="34" charset="0"/>
                <a:cs typeface="Arial" panose="020B0604020202020204" pitchFamily="34" charset="0"/>
              </a:rPr>
              <a:t>Constitution-wide Change</a:t>
            </a:r>
          </a:p>
        </p:txBody>
      </p:sp>
      <p:sp>
        <p:nvSpPr>
          <p:cNvPr id="86019" name="Rectangle 3"/>
          <p:cNvSpPr>
            <a:spLocks noGrp="1" noChangeArrowheads="1"/>
          </p:cNvSpPr>
          <p:nvPr>
            <p:ph idx="1"/>
          </p:nvPr>
        </p:nvSpPr>
        <p:spPr>
          <a:xfrm>
            <a:off x="677511" y="1528550"/>
            <a:ext cx="9080638" cy="4512814"/>
          </a:xfrm>
        </p:spPr>
        <p:txBody>
          <a:bodyPr>
            <a:normAutofit/>
          </a:bodyPr>
          <a:lstStyle/>
          <a:p>
            <a:pPr marL="0" indent="0">
              <a:buNone/>
            </a:pPr>
            <a:r>
              <a:rPr lang="en-CA" dirty="0">
                <a:latin typeface="Arial" panose="020B0604020202020204" pitchFamily="34" charset="0"/>
                <a:cs typeface="Arial" panose="020B0604020202020204" pitchFamily="34" charset="0"/>
              </a:rPr>
              <a:t>Addition of page numbers throughout document.</a:t>
            </a:r>
          </a:p>
        </p:txBody>
      </p:sp>
      <p:sp>
        <p:nvSpPr>
          <p:cNvPr id="2" name="Slide Number Placeholder 1"/>
          <p:cNvSpPr>
            <a:spLocks noGrp="1"/>
          </p:cNvSpPr>
          <p:nvPr>
            <p:ph type="sldNum" sz="quarter" idx="12"/>
          </p:nvPr>
        </p:nvSpPr>
        <p:spPr/>
        <p:txBody>
          <a:bodyPr/>
          <a:lstStyle/>
          <a:p>
            <a:fld id="{DEC7A5AD-5AEC-42D0-A3BE-F46B40576360}" type="slidenum">
              <a:rPr lang="en-US" smtClean="0"/>
              <a:t>22</a:t>
            </a:fld>
            <a:endParaRPr lang="en-US"/>
          </a:p>
        </p:txBody>
      </p:sp>
    </p:spTree>
    <p:extLst>
      <p:ext uri="{BB962C8B-B14F-4D97-AF65-F5344CB8AC3E}">
        <p14:creationId xmlns:p14="http://schemas.microsoft.com/office/powerpoint/2010/main" val="1236848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normAutofit/>
          </a:bodyPr>
          <a:lstStyle/>
          <a:p>
            <a:r>
              <a:rPr lang="en-US" sz="4400" b="1" dirty="0">
                <a:latin typeface="Arial" panose="020B0604020202020204" pitchFamily="34" charset="0"/>
                <a:cs typeface="Arial" panose="020B0604020202020204" pitchFamily="34" charset="0"/>
              </a:rPr>
              <a:t>Article III - Membership</a:t>
            </a:r>
          </a:p>
        </p:txBody>
      </p:sp>
      <p:sp>
        <p:nvSpPr>
          <p:cNvPr id="86019" name="Rectangle 3"/>
          <p:cNvSpPr>
            <a:spLocks noGrp="1" noChangeArrowheads="1"/>
          </p:cNvSpPr>
          <p:nvPr>
            <p:ph idx="1"/>
          </p:nvPr>
        </p:nvSpPr>
        <p:spPr>
          <a:xfrm>
            <a:off x="677511" y="1528550"/>
            <a:ext cx="9080638" cy="4512814"/>
          </a:xfrm>
        </p:spPr>
        <p:txBody>
          <a:bodyPr>
            <a:normAutofit/>
          </a:bodyPr>
          <a:lstStyle/>
          <a:p>
            <a:pPr marL="0" indent="0">
              <a:buNone/>
            </a:pPr>
            <a:r>
              <a:rPr lang="en-US" dirty="0">
                <a:latin typeface="Arial" panose="020B0604020202020204" pitchFamily="34" charset="0"/>
                <a:cs typeface="Arial" panose="020B0604020202020204" pitchFamily="34" charset="0"/>
              </a:rPr>
              <a:t>Currently reads: </a:t>
            </a:r>
          </a:p>
          <a:p>
            <a:pPr marL="0" indent="0">
              <a:buNone/>
            </a:pPr>
            <a:r>
              <a:rPr lang="en-US" i="1" dirty="0">
                <a:latin typeface="Arial" panose="020B0604020202020204" pitchFamily="34" charset="0"/>
                <a:cs typeface="Arial" panose="020B0604020202020204" pitchFamily="34" charset="0"/>
              </a:rPr>
              <a:t>The following shall be eligible for membership in the Association:</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Approved change: </a:t>
            </a:r>
          </a:p>
          <a:p>
            <a:pPr marL="0" indent="0">
              <a:buNone/>
            </a:pPr>
            <a:r>
              <a:rPr lang="en-GB" i="1" dirty="0">
                <a:latin typeface="Arial" panose="020B0604020202020204" pitchFamily="34" charset="0"/>
                <a:cs typeface="Arial" panose="020B0604020202020204" pitchFamily="34" charset="0"/>
              </a:rPr>
              <a:t>The following shall be considered members in good standing of the Association:</a:t>
            </a:r>
            <a:endParaRPr lang="en-CA" i="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EC7A5AD-5AEC-42D0-A3BE-F46B40576360}" type="slidenum">
              <a:rPr lang="en-US" smtClean="0"/>
              <a:t>3</a:t>
            </a:fld>
            <a:endParaRPr lang="en-US"/>
          </a:p>
        </p:txBody>
      </p:sp>
    </p:spTree>
    <p:extLst>
      <p:ext uri="{BB962C8B-B14F-4D97-AF65-F5344CB8AC3E}">
        <p14:creationId xmlns:p14="http://schemas.microsoft.com/office/powerpoint/2010/main" val="3672271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normAutofit/>
          </a:bodyPr>
          <a:lstStyle/>
          <a:p>
            <a:r>
              <a:rPr lang="en-US" sz="4400" b="1" dirty="0">
                <a:latin typeface="Arial" panose="020B0604020202020204" pitchFamily="34" charset="0"/>
                <a:cs typeface="Arial" panose="020B0604020202020204" pitchFamily="34" charset="0"/>
              </a:rPr>
              <a:t>Article IV – Organization – 1. b)</a:t>
            </a:r>
          </a:p>
        </p:txBody>
      </p:sp>
      <p:sp>
        <p:nvSpPr>
          <p:cNvPr id="86019" name="Rectangle 3"/>
          <p:cNvSpPr>
            <a:spLocks noGrp="1" noChangeArrowheads="1"/>
          </p:cNvSpPr>
          <p:nvPr>
            <p:ph idx="1"/>
          </p:nvPr>
        </p:nvSpPr>
        <p:spPr>
          <a:xfrm>
            <a:off x="677511" y="1528550"/>
            <a:ext cx="9080638" cy="4512814"/>
          </a:xfrm>
        </p:spPr>
        <p:txBody>
          <a:bodyPr>
            <a:normAutofit fontScale="92500" lnSpcReduction="10000"/>
          </a:bodyPr>
          <a:lstStyle/>
          <a:p>
            <a:pPr marL="0" indent="0">
              <a:buNone/>
            </a:pPr>
            <a:r>
              <a:rPr lang="en-US" sz="1900" dirty="0">
                <a:latin typeface="Arial" panose="020B0604020202020204" pitchFamily="34" charset="0"/>
                <a:cs typeface="Arial" panose="020B0604020202020204" pitchFamily="34" charset="0"/>
              </a:rPr>
              <a:t>Currently reads:</a:t>
            </a:r>
            <a:r>
              <a:rPr lang="en-GB" sz="1900" dirty="0">
                <a:latin typeface="Arial" panose="020B0604020202020204" pitchFamily="34" charset="0"/>
                <a:cs typeface="Arial" panose="020B0604020202020204" pitchFamily="34" charset="0"/>
              </a:rPr>
              <a:t> </a:t>
            </a:r>
            <a:endParaRPr lang="en-CA" sz="1900" dirty="0">
              <a:latin typeface="Arial" panose="020B0604020202020204" pitchFamily="34" charset="0"/>
              <a:cs typeface="Arial" panose="020B0604020202020204" pitchFamily="34" charset="0"/>
            </a:endParaRPr>
          </a:p>
          <a:p>
            <a:pPr marL="0" indent="0">
              <a:buNone/>
            </a:pPr>
            <a:r>
              <a:rPr lang="en-GB" sz="1900" i="1" dirty="0">
                <a:latin typeface="Arial" panose="020B0604020202020204" pitchFamily="34" charset="0"/>
                <a:cs typeface="Arial" panose="020B0604020202020204" pitchFamily="34" charset="0"/>
              </a:rPr>
              <a:t>The Council shall be composed of:</a:t>
            </a:r>
          </a:p>
          <a:p>
            <a:pPr marL="0" indent="0">
              <a:buNone/>
            </a:pPr>
            <a:r>
              <a:rPr lang="en-GB" sz="1900" i="1" dirty="0" err="1">
                <a:latin typeface="Arial" panose="020B0604020202020204" pitchFamily="34" charset="0"/>
                <a:cs typeface="Arial" panose="020B0604020202020204" pitchFamily="34" charset="0"/>
              </a:rPr>
              <a:t>i</a:t>
            </a:r>
            <a:r>
              <a:rPr lang="en-GB" sz="1900" i="1" dirty="0">
                <a:latin typeface="Arial" panose="020B0604020202020204" pitchFamily="34" charset="0"/>
                <a:cs typeface="Arial" panose="020B0604020202020204" pitchFamily="34" charset="0"/>
              </a:rPr>
              <a:t>) a Council President, a Vice-President of Campus Affairs, a Vice-President of Internal Affairs, a Vice-President of External Relations and Communications, a Vice-President of Membership, and eleven (11) Councillors, elected by and from the membership‑at‑large in accordance with the by‑laws of the Association</a:t>
            </a:r>
          </a:p>
          <a:p>
            <a:pPr marL="0" indent="0">
              <a:buNone/>
            </a:pPr>
            <a:endParaRPr lang="en-CA" sz="1900" i="1" dirty="0">
              <a:latin typeface="Arial" panose="020B0604020202020204" pitchFamily="34" charset="0"/>
              <a:cs typeface="Arial" panose="020B0604020202020204" pitchFamily="34" charset="0"/>
            </a:endParaRPr>
          </a:p>
          <a:p>
            <a:pPr marL="0" indent="0">
              <a:buNone/>
            </a:pPr>
            <a:r>
              <a:rPr lang="en-CA" sz="1900" dirty="0">
                <a:latin typeface="Arial" panose="020B0604020202020204" pitchFamily="34" charset="0"/>
                <a:cs typeface="Arial" panose="020B0604020202020204" pitchFamily="34" charset="0"/>
              </a:rPr>
              <a:t>Approved change:</a:t>
            </a:r>
          </a:p>
          <a:p>
            <a:pPr marL="0" indent="0">
              <a:buNone/>
            </a:pPr>
            <a:r>
              <a:rPr lang="en-GB" sz="1900" i="1" dirty="0">
                <a:latin typeface="Arial" panose="020B0604020202020204" pitchFamily="34" charset="0"/>
                <a:cs typeface="Arial" panose="020B0604020202020204" pitchFamily="34" charset="0"/>
              </a:rPr>
              <a:t>The Council shall be composed of:</a:t>
            </a:r>
          </a:p>
          <a:p>
            <a:pPr marL="0" indent="0">
              <a:buNone/>
            </a:pPr>
            <a:r>
              <a:rPr lang="en-GB" sz="1900" i="1" dirty="0" err="1">
                <a:latin typeface="Arial" panose="020B0604020202020204" pitchFamily="34" charset="0"/>
                <a:cs typeface="Arial" panose="020B0604020202020204" pitchFamily="34" charset="0"/>
              </a:rPr>
              <a:t>i</a:t>
            </a:r>
            <a:r>
              <a:rPr lang="en-GB" sz="1900" i="1" dirty="0">
                <a:latin typeface="Arial" panose="020B0604020202020204" pitchFamily="34" charset="0"/>
                <a:cs typeface="Arial" panose="020B0604020202020204" pitchFamily="34" charset="0"/>
              </a:rPr>
              <a:t>) a Council President, a Vice-President of Campus Communities, a Vice-President or Engagement and Philanthropy, a Vice-President of Council Organization, a Vice-President of Communications and Member Services, a Council-Colleges Liaison, and ten (10) Councillors, elected by and from the membership‑at‑large in accordance with the by‑laws of the Association</a:t>
            </a:r>
            <a:endParaRPr lang="en-CA" sz="1900" i="1" dirty="0">
              <a:latin typeface="Arial" panose="020B0604020202020204" pitchFamily="34" charset="0"/>
              <a:cs typeface="Arial" panose="020B0604020202020204" pitchFamily="34" charset="0"/>
            </a:endParaRPr>
          </a:p>
          <a:p>
            <a:pPr marL="0" indent="0">
              <a:buNone/>
            </a:pPr>
            <a:endParaRPr lang="en-CA" sz="2000" i="1"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EC7A5AD-5AEC-42D0-A3BE-F46B40576360}" type="slidenum">
              <a:rPr lang="en-US" smtClean="0"/>
              <a:t>4</a:t>
            </a:fld>
            <a:endParaRPr lang="en-US"/>
          </a:p>
        </p:txBody>
      </p:sp>
    </p:spTree>
    <p:extLst>
      <p:ext uri="{BB962C8B-B14F-4D97-AF65-F5344CB8AC3E}">
        <p14:creationId xmlns:p14="http://schemas.microsoft.com/office/powerpoint/2010/main" val="4105111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normAutofit/>
          </a:bodyPr>
          <a:lstStyle/>
          <a:p>
            <a:r>
              <a:rPr lang="en-US" sz="4400" b="1" dirty="0">
                <a:latin typeface="Arial" panose="020B0604020202020204" pitchFamily="34" charset="0"/>
                <a:cs typeface="Arial" panose="020B0604020202020204" pitchFamily="34" charset="0"/>
              </a:rPr>
              <a:t>Article IV – Organization – 1. b)</a:t>
            </a:r>
          </a:p>
        </p:txBody>
      </p:sp>
      <p:sp>
        <p:nvSpPr>
          <p:cNvPr id="86019" name="Rectangle 3"/>
          <p:cNvSpPr>
            <a:spLocks noGrp="1" noChangeArrowheads="1"/>
          </p:cNvSpPr>
          <p:nvPr>
            <p:ph idx="1"/>
          </p:nvPr>
        </p:nvSpPr>
        <p:spPr>
          <a:xfrm>
            <a:off x="677511" y="1528550"/>
            <a:ext cx="9080638" cy="4512814"/>
          </a:xfrm>
        </p:spPr>
        <p:txBody>
          <a:bodyPr>
            <a:normAutofit/>
          </a:bodyPr>
          <a:lstStyle/>
          <a:p>
            <a:pPr marL="0" indent="0">
              <a:buNone/>
            </a:pPr>
            <a:r>
              <a:rPr lang="en-US" dirty="0">
                <a:latin typeface="Arial" panose="020B0604020202020204" pitchFamily="34" charset="0"/>
                <a:cs typeface="Arial" panose="020B0604020202020204" pitchFamily="34" charset="0"/>
              </a:rPr>
              <a:t>Currently reads:</a:t>
            </a:r>
            <a:r>
              <a:rPr lang="en-GB" dirty="0">
                <a:latin typeface="Arial" panose="020B0604020202020204" pitchFamily="34" charset="0"/>
                <a:cs typeface="Arial" panose="020B0604020202020204" pitchFamily="34" charset="0"/>
              </a:rPr>
              <a:t> </a:t>
            </a:r>
            <a:endParaRPr lang="en-CA"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 </a:t>
            </a:r>
            <a:r>
              <a:rPr lang="en-GB" i="1" dirty="0">
                <a:latin typeface="Arial" panose="020B0604020202020204" pitchFamily="34" charset="0"/>
                <a:cs typeface="Arial" panose="020B0604020202020204" pitchFamily="34" charset="0"/>
              </a:rPr>
              <a:t>iii) the Director, Alumni Affairs, non-voting ex officio and the Chapter Relations and Alumni House Coordinator non-voting ex officio member</a:t>
            </a:r>
            <a:endParaRPr lang="en-CA" i="1"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 </a:t>
            </a:r>
          </a:p>
          <a:p>
            <a:pPr marL="0" indent="0">
              <a:buNone/>
            </a:pPr>
            <a:r>
              <a:rPr lang="en-GB" dirty="0">
                <a:latin typeface="Arial" panose="020B0604020202020204" pitchFamily="34" charset="0"/>
                <a:cs typeface="Arial" panose="020B0604020202020204" pitchFamily="34" charset="0"/>
              </a:rPr>
              <a:t>Approved change:</a:t>
            </a:r>
          </a:p>
          <a:p>
            <a:pPr marL="0" indent="0">
              <a:buNone/>
            </a:pPr>
            <a:r>
              <a:rPr lang="en-GB" i="1" dirty="0">
                <a:latin typeface="Arial" panose="020B0604020202020204" pitchFamily="34" charset="0"/>
                <a:cs typeface="Arial" panose="020B0604020202020204" pitchFamily="34" charset="0"/>
              </a:rPr>
              <a:t>ii) the Director, Alumni Affairs, non-voting ex officio; and Alumni Affairs staff, non-voting ex officio.</a:t>
            </a:r>
            <a:endParaRPr lang="en-CA" i="1" dirty="0">
              <a:latin typeface="Arial" panose="020B0604020202020204" pitchFamily="34" charset="0"/>
              <a:cs typeface="Arial" panose="020B0604020202020204" pitchFamily="34" charset="0"/>
            </a:endParaRPr>
          </a:p>
          <a:p>
            <a:pPr marL="0" indent="0">
              <a:buNone/>
            </a:pPr>
            <a:endParaRPr lang="en-CA" sz="2000" i="1"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EC7A5AD-5AEC-42D0-A3BE-F46B40576360}" type="slidenum">
              <a:rPr lang="en-US" smtClean="0"/>
              <a:t>5</a:t>
            </a:fld>
            <a:endParaRPr lang="en-US"/>
          </a:p>
        </p:txBody>
      </p:sp>
    </p:spTree>
    <p:extLst>
      <p:ext uri="{BB962C8B-B14F-4D97-AF65-F5344CB8AC3E}">
        <p14:creationId xmlns:p14="http://schemas.microsoft.com/office/powerpoint/2010/main" val="1892975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normAutofit/>
          </a:bodyPr>
          <a:lstStyle/>
          <a:p>
            <a:r>
              <a:rPr lang="en-US" sz="4400" b="1" dirty="0">
                <a:latin typeface="Arial" panose="020B0604020202020204" pitchFamily="34" charset="0"/>
                <a:cs typeface="Arial" panose="020B0604020202020204" pitchFamily="34" charset="0"/>
              </a:rPr>
              <a:t>Article IV – Organization – 1. b)</a:t>
            </a:r>
          </a:p>
        </p:txBody>
      </p:sp>
      <p:sp>
        <p:nvSpPr>
          <p:cNvPr id="86019" name="Rectangle 3"/>
          <p:cNvSpPr>
            <a:spLocks noGrp="1" noChangeArrowheads="1"/>
          </p:cNvSpPr>
          <p:nvPr>
            <p:ph idx="1"/>
          </p:nvPr>
        </p:nvSpPr>
        <p:spPr>
          <a:xfrm>
            <a:off x="677511" y="1528550"/>
            <a:ext cx="9080638" cy="4512814"/>
          </a:xfrm>
        </p:spPr>
        <p:txBody>
          <a:bodyPr>
            <a:normAutofit/>
          </a:bodyPr>
          <a:lstStyle/>
          <a:p>
            <a:pPr marL="0" indent="0">
              <a:buNone/>
            </a:pPr>
            <a:r>
              <a:rPr lang="en-US" dirty="0">
                <a:latin typeface="Arial" panose="020B0604020202020204" pitchFamily="34" charset="0"/>
                <a:cs typeface="Arial" panose="020B0604020202020204" pitchFamily="34" charset="0"/>
              </a:rPr>
              <a:t>Currently reads:</a:t>
            </a:r>
            <a:r>
              <a:rPr lang="en-GB" dirty="0">
                <a:latin typeface="Arial" panose="020B0604020202020204" pitchFamily="34" charset="0"/>
                <a:cs typeface="Arial" panose="020B0604020202020204" pitchFamily="34" charset="0"/>
              </a:rPr>
              <a:t> </a:t>
            </a:r>
            <a:endParaRPr lang="en-CA" dirty="0">
              <a:latin typeface="Arial" panose="020B0604020202020204" pitchFamily="34" charset="0"/>
              <a:cs typeface="Arial" panose="020B0604020202020204" pitchFamily="34" charset="0"/>
            </a:endParaRPr>
          </a:p>
          <a:p>
            <a:pPr marL="0" indent="0">
              <a:buNone/>
            </a:pPr>
            <a:r>
              <a:rPr lang="en-GB" i="1" dirty="0">
                <a:latin typeface="Arial" panose="020B0604020202020204" pitchFamily="34" charset="0"/>
                <a:cs typeface="Arial" panose="020B0604020202020204" pitchFamily="34" charset="0"/>
              </a:rPr>
              <a:t>vii) if and at such time as appointed by the Trent in Oshawa Student Association (TOSA), an undergraduate student representative, non-voting.</a:t>
            </a:r>
            <a:endParaRPr lang="en-CA" i="1"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 </a:t>
            </a:r>
          </a:p>
          <a:p>
            <a:pPr marL="0" indent="0">
              <a:buNone/>
            </a:pPr>
            <a:r>
              <a:rPr lang="en-GB" dirty="0">
                <a:latin typeface="Arial" panose="020B0604020202020204" pitchFamily="34" charset="0"/>
                <a:cs typeface="Arial" panose="020B0604020202020204" pitchFamily="34" charset="0"/>
              </a:rPr>
              <a:t>Approved change:</a:t>
            </a:r>
          </a:p>
          <a:p>
            <a:pPr marL="0" indent="0">
              <a:buNone/>
            </a:pPr>
            <a:r>
              <a:rPr lang="en-GB" i="1" dirty="0">
                <a:latin typeface="Arial" panose="020B0604020202020204" pitchFamily="34" charset="0"/>
                <a:cs typeface="Arial" panose="020B0604020202020204" pitchFamily="34" charset="0"/>
              </a:rPr>
              <a:t>v) if and at such time as appointed by the Trent Durham Student Association (TDSA), an undergraduate student representative, non-voting.</a:t>
            </a:r>
            <a:endParaRPr lang="en-CA" i="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EC7A5AD-5AEC-42D0-A3BE-F46B40576360}" type="slidenum">
              <a:rPr lang="en-US" smtClean="0"/>
              <a:t>6</a:t>
            </a:fld>
            <a:endParaRPr lang="en-US"/>
          </a:p>
        </p:txBody>
      </p:sp>
    </p:spTree>
    <p:extLst>
      <p:ext uri="{BB962C8B-B14F-4D97-AF65-F5344CB8AC3E}">
        <p14:creationId xmlns:p14="http://schemas.microsoft.com/office/powerpoint/2010/main" val="91412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normAutofit/>
          </a:bodyPr>
          <a:lstStyle/>
          <a:p>
            <a:r>
              <a:rPr lang="en-US" sz="4400" b="1" dirty="0">
                <a:latin typeface="Arial" panose="020B0604020202020204" pitchFamily="34" charset="0"/>
                <a:cs typeface="Arial" panose="020B0604020202020204" pitchFamily="34" charset="0"/>
              </a:rPr>
              <a:t>Article IV – Organization – 1. b)</a:t>
            </a:r>
          </a:p>
        </p:txBody>
      </p:sp>
      <p:sp>
        <p:nvSpPr>
          <p:cNvPr id="86019" name="Rectangle 3"/>
          <p:cNvSpPr>
            <a:spLocks noGrp="1" noChangeArrowheads="1"/>
          </p:cNvSpPr>
          <p:nvPr>
            <p:ph idx="1"/>
          </p:nvPr>
        </p:nvSpPr>
        <p:spPr>
          <a:xfrm>
            <a:off x="677511" y="1528550"/>
            <a:ext cx="9080638" cy="4512814"/>
          </a:xfrm>
        </p:spPr>
        <p:txBody>
          <a:bodyPr>
            <a:normAutofit/>
          </a:bodyPr>
          <a:lstStyle/>
          <a:p>
            <a:pPr marL="0" indent="0">
              <a:buNone/>
            </a:pPr>
            <a:r>
              <a:rPr lang="en-US" dirty="0">
                <a:latin typeface="Arial" panose="020B0604020202020204" pitchFamily="34" charset="0"/>
                <a:cs typeface="Arial" panose="020B0604020202020204" pitchFamily="34" charset="0"/>
              </a:rPr>
              <a:t>Currently reads:</a:t>
            </a:r>
            <a:r>
              <a:rPr lang="en-GB" dirty="0">
                <a:latin typeface="Arial" panose="020B0604020202020204" pitchFamily="34" charset="0"/>
                <a:cs typeface="Arial" panose="020B0604020202020204" pitchFamily="34" charset="0"/>
              </a:rPr>
              <a:t> </a:t>
            </a:r>
            <a:endParaRPr lang="en-CA" dirty="0">
              <a:latin typeface="Arial" panose="020B0604020202020204" pitchFamily="34" charset="0"/>
              <a:cs typeface="Arial" panose="020B0604020202020204" pitchFamily="34" charset="0"/>
            </a:endParaRPr>
          </a:p>
          <a:p>
            <a:pPr marL="0" indent="0">
              <a:buNone/>
            </a:pPr>
            <a:r>
              <a:rPr lang="en-GB" i="1" dirty="0">
                <a:latin typeface="Arial" panose="020B0604020202020204" pitchFamily="34" charset="0"/>
                <a:cs typeface="Arial" panose="020B0604020202020204" pitchFamily="34" charset="0"/>
              </a:rPr>
              <a:t>ii) the immediate Past‑President of the Association</a:t>
            </a:r>
            <a:endParaRPr lang="en-CA" i="1"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 </a:t>
            </a:r>
          </a:p>
          <a:p>
            <a:pPr marL="0" indent="0">
              <a:buNone/>
            </a:pPr>
            <a:r>
              <a:rPr lang="en-GB" dirty="0">
                <a:latin typeface="Arial" panose="020B0604020202020204" pitchFamily="34" charset="0"/>
                <a:cs typeface="Arial" panose="020B0604020202020204" pitchFamily="34" charset="0"/>
              </a:rPr>
              <a:t>Approved change:</a:t>
            </a:r>
          </a:p>
          <a:p>
            <a:pPr marL="0" indent="0">
              <a:buNone/>
            </a:pPr>
            <a:r>
              <a:rPr lang="en-GB" i="1" dirty="0">
                <a:latin typeface="Arial" panose="020B0604020202020204" pitchFamily="34" charset="0"/>
                <a:cs typeface="Arial" panose="020B0604020202020204" pitchFamily="34" charset="0"/>
              </a:rPr>
              <a:t>vii) the immediate Past‑President of the Association, for a period of six (6) months following the election of a new President, non-voting.</a:t>
            </a:r>
            <a:endParaRPr lang="en-CA" i="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EC7A5AD-5AEC-42D0-A3BE-F46B40576360}" type="slidenum">
              <a:rPr lang="en-US" smtClean="0"/>
              <a:t>7</a:t>
            </a:fld>
            <a:endParaRPr lang="en-US"/>
          </a:p>
        </p:txBody>
      </p:sp>
    </p:spTree>
    <p:extLst>
      <p:ext uri="{BB962C8B-B14F-4D97-AF65-F5344CB8AC3E}">
        <p14:creationId xmlns:p14="http://schemas.microsoft.com/office/powerpoint/2010/main" val="1326795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normAutofit/>
          </a:bodyPr>
          <a:lstStyle/>
          <a:p>
            <a:r>
              <a:rPr lang="en-US" sz="4400" b="1" dirty="0">
                <a:latin typeface="Arial" panose="020B0604020202020204" pitchFamily="34" charset="0"/>
                <a:cs typeface="Arial" panose="020B0604020202020204" pitchFamily="34" charset="0"/>
              </a:rPr>
              <a:t>Article IV – Organization – 1. b)</a:t>
            </a:r>
          </a:p>
        </p:txBody>
      </p:sp>
      <p:sp>
        <p:nvSpPr>
          <p:cNvPr id="86019" name="Rectangle 3"/>
          <p:cNvSpPr>
            <a:spLocks noGrp="1" noChangeArrowheads="1"/>
          </p:cNvSpPr>
          <p:nvPr>
            <p:ph idx="1"/>
          </p:nvPr>
        </p:nvSpPr>
        <p:spPr>
          <a:xfrm>
            <a:off x="677511" y="1528550"/>
            <a:ext cx="9080638" cy="4512814"/>
          </a:xfrm>
        </p:spPr>
        <p:txBody>
          <a:bodyPr>
            <a:normAutofit/>
          </a:bodyPr>
          <a:lstStyle/>
          <a:p>
            <a:pPr marL="0" indent="0">
              <a:buNone/>
            </a:pPr>
            <a:r>
              <a:rPr lang="en-US" dirty="0">
                <a:latin typeface="Arial" panose="020B0604020202020204" pitchFamily="34" charset="0"/>
                <a:cs typeface="Arial" panose="020B0604020202020204" pitchFamily="34" charset="0"/>
              </a:rPr>
              <a:t>Currently reads:</a:t>
            </a:r>
            <a:r>
              <a:rPr lang="en-GB" dirty="0">
                <a:latin typeface="Arial" panose="020B0604020202020204" pitchFamily="34" charset="0"/>
                <a:cs typeface="Arial" panose="020B0604020202020204" pitchFamily="34" charset="0"/>
              </a:rPr>
              <a:t> </a:t>
            </a:r>
            <a:endParaRPr lang="en-CA" dirty="0">
              <a:latin typeface="Arial" panose="020B0604020202020204" pitchFamily="34" charset="0"/>
              <a:cs typeface="Arial" panose="020B0604020202020204" pitchFamily="34" charset="0"/>
            </a:endParaRPr>
          </a:p>
          <a:p>
            <a:pPr marL="0" indent="0">
              <a:buNone/>
            </a:pPr>
            <a:r>
              <a:rPr lang="en-GB" i="1" dirty="0">
                <a:latin typeface="Arial" panose="020B0604020202020204" pitchFamily="34" charset="0"/>
                <a:cs typeface="Arial" panose="020B0604020202020204" pitchFamily="34" charset="0"/>
              </a:rPr>
              <a:t>v) the Association's representatives to the University's Board of Governors, nominated by the Council</a:t>
            </a:r>
            <a:endParaRPr lang="en-CA" i="1"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 </a:t>
            </a:r>
          </a:p>
          <a:p>
            <a:pPr marL="0" indent="0">
              <a:buNone/>
            </a:pPr>
            <a:r>
              <a:rPr lang="en-GB" dirty="0">
                <a:latin typeface="Arial" panose="020B0604020202020204" pitchFamily="34" charset="0"/>
                <a:cs typeface="Arial" panose="020B0604020202020204" pitchFamily="34" charset="0"/>
              </a:rPr>
              <a:t>Approved change:</a:t>
            </a:r>
          </a:p>
          <a:p>
            <a:pPr marL="0" indent="0">
              <a:buNone/>
            </a:pPr>
            <a:r>
              <a:rPr lang="en-GB" dirty="0">
                <a:latin typeface="Arial" panose="020B0604020202020204" pitchFamily="34" charset="0"/>
                <a:cs typeface="Arial" panose="020B0604020202020204" pitchFamily="34" charset="0"/>
              </a:rPr>
              <a:t>Removal of clause</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Approved change:</a:t>
            </a:r>
          </a:p>
          <a:p>
            <a:pPr marL="0" indent="0">
              <a:buNone/>
            </a:pPr>
            <a:r>
              <a:rPr lang="en-GB" dirty="0">
                <a:latin typeface="Arial" panose="020B0604020202020204" pitchFamily="34" charset="0"/>
                <a:cs typeface="Arial" panose="020B0604020202020204" pitchFamily="34" charset="0"/>
              </a:rPr>
              <a:t>Re-numbering clauses as needed</a:t>
            </a:r>
            <a:endParaRPr lang="en-CA"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EC7A5AD-5AEC-42D0-A3BE-F46B40576360}" type="slidenum">
              <a:rPr lang="en-US" smtClean="0"/>
              <a:t>8</a:t>
            </a:fld>
            <a:endParaRPr lang="en-US"/>
          </a:p>
        </p:txBody>
      </p:sp>
    </p:spTree>
    <p:extLst>
      <p:ext uri="{BB962C8B-B14F-4D97-AF65-F5344CB8AC3E}">
        <p14:creationId xmlns:p14="http://schemas.microsoft.com/office/powerpoint/2010/main" val="2315313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normAutofit/>
          </a:bodyPr>
          <a:lstStyle/>
          <a:p>
            <a:r>
              <a:rPr lang="en-US" sz="4400" b="1" dirty="0">
                <a:latin typeface="Arial" panose="020B0604020202020204" pitchFamily="34" charset="0"/>
                <a:cs typeface="Arial" panose="020B0604020202020204" pitchFamily="34" charset="0"/>
              </a:rPr>
              <a:t>Article IV – Organization – 1. e)</a:t>
            </a:r>
          </a:p>
        </p:txBody>
      </p:sp>
      <p:sp>
        <p:nvSpPr>
          <p:cNvPr id="86019" name="Rectangle 3"/>
          <p:cNvSpPr>
            <a:spLocks noGrp="1" noChangeArrowheads="1"/>
          </p:cNvSpPr>
          <p:nvPr>
            <p:ph idx="1"/>
          </p:nvPr>
        </p:nvSpPr>
        <p:spPr>
          <a:xfrm>
            <a:off x="677511" y="1528550"/>
            <a:ext cx="9080638" cy="4512814"/>
          </a:xfrm>
        </p:spPr>
        <p:txBody>
          <a:bodyPr>
            <a:normAutofit/>
          </a:bodyPr>
          <a:lstStyle/>
          <a:p>
            <a:pPr marL="0" indent="0">
              <a:buNone/>
            </a:pPr>
            <a:r>
              <a:rPr lang="en-US" dirty="0">
                <a:latin typeface="Arial" panose="020B0604020202020204" pitchFamily="34" charset="0"/>
                <a:cs typeface="Arial" panose="020B0604020202020204" pitchFamily="34" charset="0"/>
              </a:rPr>
              <a:t>Currently reads:</a:t>
            </a:r>
            <a:r>
              <a:rPr lang="en-GB" dirty="0">
                <a:latin typeface="Arial" panose="020B0604020202020204" pitchFamily="34" charset="0"/>
                <a:cs typeface="Arial" panose="020B0604020202020204" pitchFamily="34" charset="0"/>
              </a:rPr>
              <a:t> </a:t>
            </a:r>
            <a:endParaRPr lang="en-CA" dirty="0">
              <a:latin typeface="Arial" panose="020B0604020202020204" pitchFamily="34" charset="0"/>
              <a:cs typeface="Arial" panose="020B0604020202020204" pitchFamily="34" charset="0"/>
            </a:endParaRPr>
          </a:p>
          <a:p>
            <a:pPr marL="0" indent="0">
              <a:buNone/>
            </a:pPr>
            <a:r>
              <a:rPr lang="en-GB" i="1" dirty="0">
                <a:latin typeface="Arial" panose="020B0604020202020204" pitchFamily="34" charset="0"/>
                <a:cs typeface="Arial" panose="020B0604020202020204" pitchFamily="34" charset="0"/>
              </a:rPr>
              <a:t>Each Council member shall be entitled to one vote on Association business. Where a member holds more than one office simultaneously (e.g. Past‑President and Board of Governors representative), he or she shall still be entitled to only one vote.</a:t>
            </a:r>
            <a:endParaRPr lang="en-CA" i="1"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Approved change:</a:t>
            </a:r>
          </a:p>
          <a:p>
            <a:pPr marL="0" indent="0">
              <a:buNone/>
            </a:pPr>
            <a:r>
              <a:rPr lang="en-GB" i="1" dirty="0">
                <a:latin typeface="Arial" panose="020B0604020202020204" pitchFamily="34" charset="0"/>
                <a:cs typeface="Arial" panose="020B0604020202020204" pitchFamily="34" charset="0"/>
              </a:rPr>
              <a:t>Each Council member shall be entitled to one vote on Association business. Where a member holds more than one office simultaneously (e.g. Vice-President and Senate Representative), he or she shall still be entitled to only one vote.</a:t>
            </a:r>
          </a:p>
        </p:txBody>
      </p:sp>
      <p:sp>
        <p:nvSpPr>
          <p:cNvPr id="2" name="Slide Number Placeholder 1"/>
          <p:cNvSpPr>
            <a:spLocks noGrp="1"/>
          </p:cNvSpPr>
          <p:nvPr>
            <p:ph type="sldNum" sz="quarter" idx="12"/>
          </p:nvPr>
        </p:nvSpPr>
        <p:spPr/>
        <p:txBody>
          <a:bodyPr/>
          <a:lstStyle/>
          <a:p>
            <a:fld id="{DEC7A5AD-5AEC-42D0-A3BE-F46B40576360}" type="slidenum">
              <a:rPr lang="en-US" smtClean="0"/>
              <a:t>9</a:t>
            </a:fld>
            <a:endParaRPr lang="en-US"/>
          </a:p>
        </p:txBody>
      </p:sp>
    </p:spTree>
    <p:extLst>
      <p:ext uri="{BB962C8B-B14F-4D97-AF65-F5344CB8AC3E}">
        <p14:creationId xmlns:p14="http://schemas.microsoft.com/office/powerpoint/2010/main" val="182474616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6836B0F-2395-43B9-BBEF-90A78CA70F2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1489</TotalTime>
  <Words>1178</Words>
  <Application>Microsoft Office PowerPoint</Application>
  <PresentationFormat>Widescreen</PresentationFormat>
  <Paragraphs>185</Paragraphs>
  <Slides>22</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Trebuchet MS</vt:lpstr>
      <vt:lpstr>Wingdings</vt:lpstr>
      <vt:lpstr>Wingdings 3</vt:lpstr>
      <vt:lpstr>Facet</vt:lpstr>
      <vt:lpstr>TUAA Constitutional Changes Ratification</vt:lpstr>
      <vt:lpstr>Background</vt:lpstr>
      <vt:lpstr>Article III - Membership</vt:lpstr>
      <vt:lpstr>Article IV – Organization – 1. b)</vt:lpstr>
      <vt:lpstr>Article IV – Organization – 1. b)</vt:lpstr>
      <vt:lpstr>Article IV – Organization – 1. b)</vt:lpstr>
      <vt:lpstr>Article IV – Organization – 1. b)</vt:lpstr>
      <vt:lpstr>Article IV – Organization – 1. b)</vt:lpstr>
      <vt:lpstr>Article IV – Organization – 1. e)</vt:lpstr>
      <vt:lpstr>Article IV – Organization – 2.</vt:lpstr>
      <vt:lpstr>Article IV – Organization – 2.</vt:lpstr>
      <vt:lpstr>Article IV – Organization – 5.</vt:lpstr>
      <vt:lpstr>By-Law 1 – Duties – 2. a)</vt:lpstr>
      <vt:lpstr>By-Law 1 – Duties – 2. b)</vt:lpstr>
      <vt:lpstr>By-Law 1 – Duties – 2. c)</vt:lpstr>
      <vt:lpstr>By-Law 1 – Duties – 7. b)</vt:lpstr>
      <vt:lpstr>By-Law 1 – Duties</vt:lpstr>
      <vt:lpstr>By-Law 2 – Local Chapters</vt:lpstr>
      <vt:lpstr>By-Law 3 – Elections</vt:lpstr>
      <vt:lpstr>By-Law 3 – Elections</vt:lpstr>
      <vt:lpstr>By-Law 3 – Elections</vt:lpstr>
      <vt:lpstr>Constitution-wide Change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Adventure Works  &lt;year&gt; Sales Proposal</dc:title>
  <dc:creator>User</dc:creator>
  <cp:lastModifiedBy>Sylvia Hennessy</cp:lastModifiedBy>
  <cp:revision>51</cp:revision>
  <dcterms:modified xsi:type="dcterms:W3CDTF">2016-09-29T18:46:08Z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TC034180659991</vt:lpwstr>
  </property>
</Properties>
</file>